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67" r:id="rId3"/>
    <p:sldId id="262" r:id="rId4"/>
    <p:sldId id="264" r:id="rId5"/>
    <p:sldId id="265" r:id="rId6"/>
    <p:sldId id="259"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7AA"/>
    <a:srgbClr val="2A3D73"/>
    <a:srgbClr val="2967A8"/>
    <a:srgbClr val="3B69AD"/>
    <a:srgbClr val="2363A6"/>
    <a:srgbClr val="BE3025"/>
    <a:srgbClr val="892A1D"/>
    <a:srgbClr val="797B7C"/>
    <a:srgbClr val="D3D5D8"/>
    <a:srgbClr val="676B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6" autoAdjust="0"/>
    <p:restoredTop sz="94660"/>
  </p:normalViewPr>
  <p:slideViewPr>
    <p:cSldViewPr snapToGrid="0">
      <p:cViewPr varScale="1">
        <p:scale>
          <a:sx n="64" d="100"/>
          <a:sy n="64" d="100"/>
        </p:scale>
        <p:origin x="11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DE129C-928B-4979-9841-88FA0E7896B6}" type="datetimeFigureOut">
              <a:rPr lang="en-GB" smtClean="0"/>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208956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DE129C-928B-4979-9841-88FA0E7896B6}" type="datetimeFigureOut">
              <a:rPr lang="en-GB" smtClean="0"/>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98406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DE129C-928B-4979-9841-88FA0E7896B6}" type="datetimeFigureOut">
              <a:rPr lang="en-GB" smtClean="0"/>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260938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DE129C-928B-4979-9841-88FA0E7896B6}" type="datetimeFigureOut">
              <a:rPr lang="en-GB" smtClean="0"/>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406559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E129C-928B-4979-9841-88FA0E7896B6}" type="datetimeFigureOut">
              <a:rPr lang="en-GB" smtClean="0"/>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13059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DE129C-928B-4979-9841-88FA0E7896B6}" type="datetimeFigureOut">
              <a:rPr lang="en-GB" smtClean="0"/>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417438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DE129C-928B-4979-9841-88FA0E7896B6}" type="datetimeFigureOut">
              <a:rPr lang="en-GB" smtClean="0"/>
              <a:t>03/10/2016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156643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DE129C-928B-4979-9841-88FA0E7896B6}" type="datetimeFigureOut">
              <a:rPr lang="en-GB" smtClean="0"/>
              <a:t>03/10/2016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394020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E129C-928B-4979-9841-88FA0E7896B6}" type="datetimeFigureOut">
              <a:rPr lang="en-GB" smtClean="0"/>
              <a:t>03/10/2016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350781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E129C-928B-4979-9841-88FA0E7896B6}" type="datetimeFigureOut">
              <a:rPr lang="en-GB" smtClean="0"/>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424751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E129C-928B-4979-9841-88FA0E7896B6}" type="datetimeFigureOut">
              <a:rPr lang="en-GB" smtClean="0"/>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33246-E99A-4D48-89DA-6394DC3415E6}" type="slidenum">
              <a:rPr lang="en-GB" smtClean="0"/>
              <a:t>‹#›</a:t>
            </a:fld>
            <a:endParaRPr lang="en-GB"/>
          </a:p>
        </p:txBody>
      </p:sp>
    </p:spTree>
    <p:extLst>
      <p:ext uri="{BB962C8B-B14F-4D97-AF65-F5344CB8AC3E}">
        <p14:creationId xmlns:p14="http://schemas.microsoft.com/office/powerpoint/2010/main" val="350660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E129C-928B-4979-9841-88FA0E7896B6}" type="datetimeFigureOut">
              <a:rPr lang="en-GB" smtClean="0"/>
              <a:t>03/10/2016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33246-E99A-4D48-89DA-6394DC3415E6}" type="slidenum">
              <a:rPr lang="en-GB" smtClean="0"/>
              <a:t>‹#›</a:t>
            </a:fld>
            <a:endParaRPr lang="en-GB"/>
          </a:p>
        </p:txBody>
      </p:sp>
    </p:spTree>
    <p:extLst>
      <p:ext uri="{BB962C8B-B14F-4D97-AF65-F5344CB8AC3E}">
        <p14:creationId xmlns:p14="http://schemas.microsoft.com/office/powerpoint/2010/main" val="1384411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yUmSVcttXnI"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youtube.com/watch?v=5PSNL1qE6VY" TargetMode="External"/><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6Vu081NOorA"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tKMEAXyPkg"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028" y="1725561"/>
            <a:ext cx="10058400" cy="2344994"/>
          </a:xfrm>
        </p:spPr>
        <p:txBody>
          <a:bodyPr>
            <a:noAutofit/>
          </a:bodyPr>
          <a:lstStyle/>
          <a:p>
            <a:r>
              <a:rPr lang="en-GB" sz="11500" b="1" dirty="0" smtClean="0">
                <a:latin typeface="Eras Light ITC" panose="020B0402030504020804" pitchFamily="34" charset="0"/>
                <a:ea typeface="Segoe UI" panose="020B0502040204020203" pitchFamily="34" charset="0"/>
                <a:cs typeface="Segoe UI" panose="020B0502040204020203" pitchFamily="34" charset="0"/>
              </a:rPr>
              <a:t>6-10 Film trailers</a:t>
            </a:r>
            <a:endParaRPr lang="en-GB" sz="11500" b="1" dirty="0">
              <a:latin typeface="Eras Light ITC" panose="020B0402030504020804" pitchFamily="34" charset="0"/>
              <a:ea typeface="Segoe UI" panose="020B0502040204020203" pitchFamily="34" charset="0"/>
              <a:cs typeface="Segoe UI" panose="020B0502040204020203" pitchFamily="34" charset="0"/>
            </a:endParaRPr>
          </a:p>
        </p:txBody>
      </p:sp>
      <p:sp>
        <p:nvSpPr>
          <p:cNvPr id="3" name="TextBox 2"/>
          <p:cNvSpPr txBox="1"/>
          <p:nvPr/>
        </p:nvSpPr>
        <p:spPr>
          <a:xfrm>
            <a:off x="4017460" y="4468762"/>
            <a:ext cx="4247535"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Microsoft JhengHei UI" panose="020B0604030504040204" pitchFamily="34" charset="-120"/>
                <a:ea typeface="Microsoft JhengHei UI" panose="020B0604030504040204" pitchFamily="34" charset="-120"/>
              </a:rPr>
              <a:t>George Nutt</a:t>
            </a:r>
            <a:endParaRPr lang="en-GB" sz="2400" dirty="0">
              <a:solidFill>
                <a:schemeClr val="tx1">
                  <a:lumMod val="75000"/>
                  <a:lumOff val="25000"/>
                </a:schemeClr>
              </a:solidFill>
              <a:latin typeface="Microsoft JhengHei UI" panose="020B0604030504040204" pitchFamily="34" charset="-120"/>
              <a:ea typeface="Microsoft JhengHei UI" panose="020B0604030504040204" pitchFamily="34" charset="-120"/>
            </a:endParaRPr>
          </a:p>
        </p:txBody>
      </p:sp>
      <p:sp>
        <p:nvSpPr>
          <p:cNvPr id="4" name="Rectangle 3"/>
          <p:cNvSpPr/>
          <p:nvPr/>
        </p:nvSpPr>
        <p:spPr>
          <a:xfrm flipV="1">
            <a:off x="0" y="6332705"/>
            <a:ext cx="12191999" cy="116731"/>
          </a:xfrm>
          <a:prstGeom prst="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a:spLocks noChangeAspect="1"/>
          </p:cNvSpPr>
          <p:nvPr/>
        </p:nvSpPr>
        <p:spPr>
          <a:xfrm>
            <a:off x="0" y="6421382"/>
            <a:ext cx="12192000" cy="447925"/>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638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sp>
        <p:nvSpPr>
          <p:cNvPr id="5" name="Title 1"/>
          <p:cNvSpPr txBox="1">
            <a:spLocks/>
          </p:cNvSpPr>
          <p:nvPr/>
        </p:nvSpPr>
        <p:spPr>
          <a:xfrm>
            <a:off x="0" y="0"/>
            <a:ext cx="2470245"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rPr>
              <a:t>In Time </a:t>
            </a:r>
            <a:endParaRPr lang="en-GB" dirty="0">
              <a:solidFill>
                <a:schemeClr val="tx1">
                  <a:lumMod val="75000"/>
                  <a:lumOff val="25000"/>
                </a:schemeClr>
              </a:solidFill>
            </a:endParaRPr>
          </a:p>
        </p:txBody>
      </p:sp>
      <p:sp>
        <p:nvSpPr>
          <p:cNvPr id="6" name="Rectangle 5"/>
          <p:cNvSpPr/>
          <p:nvPr/>
        </p:nvSpPr>
        <p:spPr>
          <a:xfrm>
            <a:off x="0" y="6434962"/>
            <a:ext cx="12192000" cy="447925"/>
          </a:xfrm>
          <a:prstGeom prst="rect">
            <a:avLst/>
          </a:prstGeom>
          <a:solidFill>
            <a:srgbClr val="1C5C2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0" y="6327888"/>
            <a:ext cx="12192000" cy="117452"/>
          </a:xfrm>
          <a:prstGeom prst="rect">
            <a:avLst/>
          </a:prstGeom>
          <a:solidFill>
            <a:srgbClr val="2F994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11081820" y="3791385"/>
            <a:ext cx="1110180" cy="1257454"/>
            <a:chOff x="7752151" y="980127"/>
            <a:chExt cx="1110180" cy="1257454"/>
          </a:xfrm>
        </p:grpSpPr>
        <p:sp>
          <p:nvSpPr>
            <p:cNvPr id="9" name="TextBox 8"/>
            <p:cNvSpPr txBox="1"/>
            <p:nvPr/>
          </p:nvSpPr>
          <p:spPr>
            <a:xfrm>
              <a:off x="7868599" y="980127"/>
              <a:ext cx="993732" cy="646331"/>
            </a:xfrm>
            <a:prstGeom prst="rect">
              <a:avLst/>
            </a:prstGeom>
            <a:noFill/>
          </p:spPr>
          <p:txBody>
            <a:bodyPr wrap="square" rtlCol="0">
              <a:spAutoFit/>
            </a:bodyPr>
            <a:lstStyle/>
            <a:p>
              <a:pPr algn="ctr"/>
              <a:r>
                <a:rPr lang="en-GB" b="1" dirty="0" smtClean="0">
                  <a:ln w="19050">
                    <a:noFill/>
                  </a:ln>
                  <a:solidFill>
                    <a:srgbClr val="1C5C2F"/>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ln w="19050">
                  <a:noFill/>
                </a:ln>
                <a:solidFill>
                  <a:srgbClr val="1C5C2F"/>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0" name="Curved Connector 9"/>
            <p:cNvCxnSpPr>
              <a:stCxn id="9" idx="1"/>
              <a:endCxn id="12" idx="0"/>
            </p:cNvCxnSpPr>
            <p:nvPr/>
          </p:nvCxnSpPr>
          <p:spPr>
            <a:xfrm rot="10800000" flipV="1">
              <a:off x="7752151" y="1303292"/>
              <a:ext cx="116449" cy="934289"/>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4752"/>
          <a:stretch/>
        </p:blipFill>
        <p:spPr>
          <a:xfrm>
            <a:off x="9971637" y="5048840"/>
            <a:ext cx="2220363" cy="1279048"/>
          </a:xfrm>
          <a:prstGeom prst="rect">
            <a:avLst/>
          </a:prstGeom>
        </p:spPr>
      </p:pic>
      <p:sp>
        <p:nvSpPr>
          <p:cNvPr id="11" name="TextBox 10"/>
          <p:cNvSpPr txBox="1"/>
          <p:nvPr/>
        </p:nvSpPr>
        <p:spPr>
          <a:xfrm>
            <a:off x="0" y="715237"/>
            <a:ext cx="10665600" cy="646330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Segoe UI Light" panose="020B0502040204020203" pitchFamily="34" charset="0"/>
              </a:rPr>
              <a:t>The trailer begins with the green </a:t>
            </a:r>
            <a:r>
              <a:rPr lang="en-GB" b="1" dirty="0" smtClean="0">
                <a:latin typeface="Segoe UI Light" panose="020B0502040204020203" pitchFamily="34" charset="0"/>
              </a:rPr>
              <a:t>preview screen</a:t>
            </a:r>
            <a:r>
              <a:rPr lang="en-GB" dirty="0" smtClean="0">
                <a:latin typeface="Segoe UI Light" panose="020B0502040204020203" pitchFamily="34" charset="0"/>
              </a:rPr>
              <a:t>, this is the American one and for my film trailer I will make sure to use the English bbfc screen.</a:t>
            </a:r>
          </a:p>
          <a:p>
            <a:pPr marL="285750" indent="-285750">
              <a:buFont typeface="Arial" panose="020B0604020202020204" pitchFamily="34" charset="0"/>
              <a:buChar char="•"/>
            </a:pPr>
            <a:r>
              <a:rPr lang="en-GB" dirty="0" smtClean="0">
                <a:latin typeface="Segoe UI Light" panose="020B0502040204020203" pitchFamily="34" charset="0"/>
              </a:rPr>
              <a:t>There are </a:t>
            </a:r>
            <a:r>
              <a:rPr lang="en-GB" b="1" dirty="0" smtClean="0">
                <a:latin typeface="Segoe UI Light" panose="020B0502040204020203" pitchFamily="34" charset="0"/>
              </a:rPr>
              <a:t>titles</a:t>
            </a:r>
            <a:r>
              <a:rPr lang="en-GB" dirty="0" smtClean="0">
                <a:latin typeface="Segoe UI Light" panose="020B0502040204020203" pitchFamily="34" charset="0"/>
              </a:rPr>
              <a:t> that pop up which are used to describe the plot of the film, this could be helpful and I could do a similar thing for my film so it is easier for the audience to understand the plot.</a:t>
            </a:r>
          </a:p>
          <a:p>
            <a:pPr marL="285750" indent="-285750">
              <a:buFont typeface="Arial" panose="020B0604020202020204" pitchFamily="34" charset="0"/>
              <a:buChar char="•"/>
            </a:pPr>
            <a:r>
              <a:rPr lang="en-GB" dirty="0" smtClean="0">
                <a:latin typeface="Segoe UI Light" panose="020B0502040204020203" pitchFamily="34" charset="0"/>
              </a:rPr>
              <a:t>There is a gold tint for when they are showing the rich people and then when they show the poor people there is then a more </a:t>
            </a:r>
            <a:r>
              <a:rPr lang="en-GB" b="1" dirty="0" smtClean="0">
                <a:latin typeface="Segoe UI Light" panose="020B0502040204020203" pitchFamily="34" charset="0"/>
              </a:rPr>
              <a:t>desaturated</a:t>
            </a:r>
            <a:r>
              <a:rPr lang="en-GB" dirty="0" smtClean="0">
                <a:latin typeface="Segoe UI Light" panose="020B0502040204020203" pitchFamily="34" charset="0"/>
              </a:rPr>
              <a:t> blueish </a:t>
            </a:r>
            <a:r>
              <a:rPr lang="en-GB" b="1" dirty="0" smtClean="0">
                <a:latin typeface="Segoe UI Light" panose="020B0502040204020203" pitchFamily="34" charset="0"/>
              </a:rPr>
              <a:t>tint</a:t>
            </a:r>
            <a:r>
              <a:rPr lang="en-GB" dirty="0" smtClean="0">
                <a:latin typeface="Segoe UI Light" panose="020B0502040204020203" pitchFamily="34" charset="0"/>
              </a:rPr>
              <a:t>. I have noticed that, from analysing film trailers and films, that this is quite common to give certain places de-saturated colour then others with more of an orange colour. However I do believe the tint is made to be gold in the trailer to represent wealth.</a:t>
            </a:r>
          </a:p>
          <a:p>
            <a:pPr marL="285750" indent="-285750">
              <a:buFont typeface="Arial" panose="020B0604020202020204" pitchFamily="34" charset="0"/>
              <a:buChar char="•"/>
            </a:pPr>
            <a:r>
              <a:rPr lang="en-GB" dirty="0" smtClean="0">
                <a:latin typeface="Segoe UI Light" panose="020B0502040204020203" pitchFamily="34" charset="0"/>
              </a:rPr>
              <a:t>There are ‘glitch’ effects used to </a:t>
            </a:r>
            <a:r>
              <a:rPr lang="en-GB" b="1" dirty="0" smtClean="0">
                <a:latin typeface="Segoe UI Light" panose="020B0502040204020203" pitchFamily="34" charset="0"/>
              </a:rPr>
              <a:t>transition</a:t>
            </a:r>
            <a:r>
              <a:rPr lang="en-GB" dirty="0" smtClean="0">
                <a:latin typeface="Segoe UI Light" panose="020B0502040204020203" pitchFamily="34" charset="0"/>
              </a:rPr>
              <a:t> from one shot to another.                </a:t>
            </a:r>
          </a:p>
          <a:p>
            <a:pPr marL="285750" indent="-285750">
              <a:buFont typeface="Arial" panose="020B0604020202020204" pitchFamily="34" charset="0"/>
              <a:buChar char="•"/>
            </a:pPr>
            <a:r>
              <a:rPr lang="en-GB" dirty="0" smtClean="0">
                <a:latin typeface="Segoe UI Light" panose="020B0502040204020203" pitchFamily="34" charset="0"/>
              </a:rPr>
              <a:t>Some parts of the </a:t>
            </a:r>
            <a:r>
              <a:rPr lang="en-GB" b="1" dirty="0" smtClean="0">
                <a:latin typeface="Segoe UI Light" panose="020B0502040204020203" pitchFamily="34" charset="0"/>
              </a:rPr>
              <a:t>music</a:t>
            </a:r>
            <a:r>
              <a:rPr lang="en-GB" dirty="0" smtClean="0">
                <a:latin typeface="Segoe UI Light" panose="020B0502040204020203" pitchFamily="34" charset="0"/>
              </a:rPr>
              <a:t> are made to sound like a clock ticking but at the same time it fits as background music and wouldn’t usually be noticed by people who aren’t paying attention to it.</a:t>
            </a:r>
          </a:p>
          <a:p>
            <a:pPr marL="285750" indent="-285750">
              <a:buFont typeface="Arial" panose="020B0604020202020204" pitchFamily="34" charset="0"/>
              <a:buChar char="•"/>
            </a:pPr>
            <a:r>
              <a:rPr lang="en-GB" b="1" dirty="0" smtClean="0">
                <a:latin typeface="Segoe UI Light" panose="020B0502040204020203" pitchFamily="34" charset="0"/>
              </a:rPr>
              <a:t>Props</a:t>
            </a:r>
            <a:r>
              <a:rPr lang="en-GB" dirty="0" smtClean="0">
                <a:latin typeface="Segoe UI Light" panose="020B0502040204020203" pitchFamily="34" charset="0"/>
              </a:rPr>
              <a:t> like guns are often used within the trailer to show to the audience that the genre is going to include a lot of action and death as well as the fact that it is a post modern film.</a:t>
            </a:r>
          </a:p>
          <a:p>
            <a:pPr marL="285750" indent="-285750">
              <a:buFont typeface="Arial" panose="020B0604020202020204" pitchFamily="34" charset="0"/>
              <a:buChar char="•"/>
            </a:pPr>
            <a:r>
              <a:rPr lang="en-GB" dirty="0" smtClean="0">
                <a:latin typeface="Segoe UI Light" panose="020B0502040204020203" pitchFamily="34" charset="0"/>
              </a:rPr>
              <a:t>There is a lot of prison imagery used throughout with a </a:t>
            </a:r>
            <a:r>
              <a:rPr lang="en-GB" b="1" dirty="0" smtClean="0">
                <a:latin typeface="Segoe UI Light" panose="020B0502040204020203" pitchFamily="34" charset="0"/>
              </a:rPr>
              <a:t>mid shot </a:t>
            </a:r>
            <a:r>
              <a:rPr lang="en-GB" dirty="0" smtClean="0">
                <a:latin typeface="Segoe UI Light" panose="020B0502040204020203" pitchFamily="34" charset="0"/>
              </a:rPr>
              <a:t>of a man behind metal barrier then later on another shot of him behind a metal gate, this is possibly to show how he feels trapped and is shown to be trapped throughout the first part of the film. </a:t>
            </a:r>
          </a:p>
          <a:p>
            <a:pPr marL="285750" indent="-285750">
              <a:buFont typeface="Arial" panose="020B0604020202020204" pitchFamily="34" charset="0"/>
              <a:buChar char="•"/>
            </a:pPr>
            <a:r>
              <a:rPr lang="en-GB" dirty="0" smtClean="0">
                <a:latin typeface="Segoe UI Light" panose="020B0502040204020203" pitchFamily="34" charset="0"/>
              </a:rPr>
              <a:t>There is then </a:t>
            </a:r>
            <a:r>
              <a:rPr lang="en-GB" b="1" dirty="0" smtClean="0">
                <a:latin typeface="Segoe UI Light" panose="020B0502040204020203" pitchFamily="34" charset="0"/>
              </a:rPr>
              <a:t>low key lighting </a:t>
            </a:r>
            <a:r>
              <a:rPr lang="en-GB" dirty="0" smtClean="0">
                <a:latin typeface="Segoe UI Light" panose="020B0502040204020203" pitchFamily="34" charset="0"/>
              </a:rPr>
              <a:t>at the end to show </a:t>
            </a:r>
            <a:br>
              <a:rPr lang="en-GB" dirty="0" smtClean="0">
                <a:latin typeface="Segoe UI Light" panose="020B0502040204020203" pitchFamily="34" charset="0"/>
              </a:rPr>
            </a:br>
            <a:r>
              <a:rPr lang="en-GB" dirty="0" smtClean="0">
                <a:latin typeface="Segoe UI Light" panose="020B0502040204020203" pitchFamily="34" charset="0"/>
              </a:rPr>
              <a:t>that during the end of the film the tone will get </a:t>
            </a:r>
            <a:br>
              <a:rPr lang="en-GB" dirty="0" smtClean="0">
                <a:latin typeface="Segoe UI Light" panose="020B0502040204020203" pitchFamily="34" charset="0"/>
              </a:rPr>
            </a:br>
            <a:r>
              <a:rPr lang="en-GB" dirty="0" smtClean="0">
                <a:latin typeface="Segoe UI Light" panose="020B0502040204020203" pitchFamily="34" charset="0"/>
              </a:rPr>
              <a:t>darker, this point is also backed up by the fact there</a:t>
            </a:r>
            <a:br>
              <a:rPr lang="en-GB" dirty="0" smtClean="0">
                <a:latin typeface="Segoe UI Light" panose="020B0502040204020203" pitchFamily="34" charset="0"/>
              </a:rPr>
            </a:br>
            <a:r>
              <a:rPr lang="en-GB" dirty="0" smtClean="0">
                <a:latin typeface="Segoe UI Light" panose="020B0502040204020203" pitchFamily="34" charset="0"/>
              </a:rPr>
              <a:t>are lots of gun </a:t>
            </a:r>
            <a:r>
              <a:rPr lang="en-GB" b="1" dirty="0" smtClean="0">
                <a:latin typeface="Segoe UI Light" panose="020B0502040204020203" pitchFamily="34" charset="0"/>
              </a:rPr>
              <a:t>props</a:t>
            </a:r>
            <a:r>
              <a:rPr lang="en-GB" dirty="0" smtClean="0">
                <a:latin typeface="Segoe UI Light" panose="020B0502040204020203" pitchFamily="34" charset="0"/>
              </a:rPr>
              <a:t> used near the end.</a:t>
            </a: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p:txBody>
      </p:sp>
      <p:pic>
        <p:nvPicPr>
          <p:cNvPr id="3" name="Picture 2"/>
          <p:cNvPicPr>
            <a:picLocks noChangeAspect="1"/>
          </p:cNvPicPr>
          <p:nvPr/>
        </p:nvPicPr>
        <p:blipFill>
          <a:blip r:embed="rId4"/>
          <a:stretch>
            <a:fillRect/>
          </a:stretch>
        </p:blipFill>
        <p:spPr>
          <a:xfrm>
            <a:off x="5379482" y="5038006"/>
            <a:ext cx="2922697" cy="1251280"/>
          </a:xfrm>
          <a:prstGeom prst="rect">
            <a:avLst/>
          </a:prstGeom>
        </p:spPr>
      </p:pic>
    </p:spTree>
    <p:extLst>
      <p:ext uri="{BB962C8B-B14F-4D97-AF65-F5344CB8AC3E}">
        <p14:creationId xmlns:p14="http://schemas.microsoft.com/office/powerpoint/2010/main" val="71955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665600" y="0"/>
            <a:ext cx="1526400" cy="2224800"/>
          </a:xfrm>
        </p:spPr>
      </p:pic>
      <p:sp>
        <p:nvSpPr>
          <p:cNvPr id="8" name="Rectangle 7"/>
          <p:cNvSpPr/>
          <p:nvPr/>
        </p:nvSpPr>
        <p:spPr>
          <a:xfrm flipV="1">
            <a:off x="0" y="6332705"/>
            <a:ext cx="12191999" cy="116731"/>
          </a:xfrm>
          <a:prstGeom prst="rect">
            <a:avLst/>
          </a:prstGeom>
          <a:gradFill>
            <a:gsLst>
              <a:gs pos="100000">
                <a:srgbClr val="B07340">
                  <a:lumMod val="80000"/>
                  <a:lumOff val="20000"/>
                </a:srgbClr>
              </a:gs>
              <a:gs pos="0">
                <a:srgbClr val="4B5C50">
                  <a:lumMod val="80000"/>
                  <a:lumOff val="20000"/>
                </a:srgbClr>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a:spLocks noChangeAspect="1"/>
          </p:cNvSpPr>
          <p:nvPr/>
        </p:nvSpPr>
        <p:spPr>
          <a:xfrm>
            <a:off x="0" y="6421382"/>
            <a:ext cx="12192000" cy="447925"/>
          </a:xfrm>
          <a:prstGeom prst="rect">
            <a:avLst/>
          </a:prstGeom>
          <a:gradFill flip="none" rotWithShape="1">
            <a:gsLst>
              <a:gs pos="100000">
                <a:srgbClr val="B07340">
                  <a:lumMod val="100000"/>
                </a:srgbClr>
              </a:gs>
              <a:gs pos="0">
                <a:srgbClr val="4B5C5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11395656" y="4840532"/>
            <a:ext cx="98457" cy="58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0117" y="5246707"/>
            <a:ext cx="1241883" cy="1085998"/>
          </a:xfrm>
          <a:prstGeom prst="rect">
            <a:avLst/>
          </a:prstGeom>
        </p:spPr>
      </p:pic>
      <p:sp>
        <p:nvSpPr>
          <p:cNvPr id="13" name="Title 1"/>
          <p:cNvSpPr txBox="1">
            <a:spLocks/>
          </p:cNvSpPr>
          <p:nvPr/>
        </p:nvSpPr>
        <p:spPr>
          <a:xfrm>
            <a:off x="-1" y="99966"/>
            <a:ext cx="6745575"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Microsoft JhengHei" panose="020B0604030504040204" pitchFamily="34" charset="-120"/>
                <a:ea typeface="Microsoft JhengHei" panose="020B0604030504040204" pitchFamily="34" charset="-120"/>
              </a:rPr>
              <a:t>Edge of Tomorrow</a:t>
            </a:r>
            <a:endParaRPr lang="en-GB"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grpSp>
        <p:nvGrpSpPr>
          <p:cNvPr id="19" name="Group 18"/>
          <p:cNvGrpSpPr/>
          <p:nvPr/>
        </p:nvGrpSpPr>
        <p:grpSpPr>
          <a:xfrm>
            <a:off x="10574310" y="4291142"/>
            <a:ext cx="1617689" cy="369332"/>
            <a:chOff x="10640598" y="4489261"/>
            <a:chExt cx="1617689" cy="369332"/>
          </a:xfrm>
        </p:grpSpPr>
        <p:sp>
          <p:nvSpPr>
            <p:cNvPr id="10" name="TextBox 9"/>
            <p:cNvSpPr txBox="1"/>
            <p:nvPr/>
          </p:nvSpPr>
          <p:spPr>
            <a:xfrm>
              <a:off x="10665600" y="4489261"/>
              <a:ext cx="1592687" cy="369332"/>
            </a:xfrm>
            <a:prstGeom prst="rect">
              <a:avLst/>
            </a:prstGeom>
            <a:noFill/>
          </p:spPr>
          <p:txBody>
            <a:bodyPr wrap="square" rtlCol="0">
              <a:spAutoFit/>
            </a:bodyPr>
            <a:lstStyle/>
            <a:p>
              <a:r>
                <a:rPr lang="en-GB" b="1" dirty="0" smtClean="0">
                  <a:solidFill>
                    <a:srgbClr val="797B7C"/>
                  </a:solidFill>
                  <a:latin typeface="Segoe UI" panose="020B0502040204020203" pitchFamily="34" charset="0"/>
                  <a:ea typeface="Segoe UI" panose="020B0502040204020203" pitchFamily="34" charset="0"/>
                  <a:cs typeface="Segoe UI" panose="020B0502040204020203" pitchFamily="34" charset="0"/>
                </a:rPr>
                <a:t>Link to </a:t>
              </a:r>
              <a:r>
                <a:rPr lang="en-GB" b="1" dirty="0" smtClean="0">
                  <a:solidFill>
                    <a:srgbClr val="BE3025"/>
                  </a:solidFill>
                  <a:latin typeface="Segoe UI" panose="020B0502040204020203" pitchFamily="34" charset="0"/>
                  <a:ea typeface="Segoe UI" panose="020B0502040204020203" pitchFamily="34" charset="0"/>
                  <a:cs typeface="Segoe UI" panose="020B0502040204020203" pitchFamily="34" charset="0"/>
                </a:rPr>
                <a:t>video</a:t>
              </a:r>
              <a:endParaRPr lang="en-GB" b="1" dirty="0">
                <a:solidFill>
                  <a:srgbClr val="BE3025"/>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15" name="Straight Connector 14"/>
            <p:cNvCxnSpPr/>
            <p:nvPr/>
          </p:nvCxnSpPr>
          <p:spPr>
            <a:xfrm flipV="1">
              <a:off x="10640598" y="4533231"/>
              <a:ext cx="1526399" cy="1408"/>
            </a:xfrm>
            <a:prstGeom prst="line">
              <a:avLst/>
            </a:prstGeom>
            <a:ln>
              <a:solidFill>
                <a:srgbClr val="676B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665600" y="4802023"/>
              <a:ext cx="1526400" cy="1148"/>
            </a:xfrm>
            <a:prstGeom prst="line">
              <a:avLst/>
            </a:prstGeom>
            <a:ln>
              <a:solidFill>
                <a:srgbClr val="676B6E"/>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0" y="715237"/>
            <a:ext cx="10665600" cy="923330"/>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p:txBody>
      </p:sp>
      <p:sp>
        <p:nvSpPr>
          <p:cNvPr id="16" name="Rectangle 15"/>
          <p:cNvSpPr/>
          <p:nvPr/>
        </p:nvSpPr>
        <p:spPr>
          <a:xfrm>
            <a:off x="9204596" y="29849"/>
            <a:ext cx="1554964" cy="2246769"/>
          </a:xfrm>
          <a:prstGeom prst="rect">
            <a:avLst/>
          </a:prstGeom>
        </p:spPr>
        <p:txBody>
          <a:bodyPr wrap="square">
            <a:spAutoFit/>
          </a:bodyPr>
          <a:lstStyle/>
          <a:p>
            <a:r>
              <a:rPr lang="en-GB" sz="1400" dirty="0">
                <a:solidFill>
                  <a:srgbClr val="FF0000"/>
                </a:solidFill>
              </a:rPr>
              <a:t>Titles</a:t>
            </a:r>
            <a:r>
              <a:rPr lang="en-GB" sz="1400" dirty="0"/>
              <a:t/>
            </a:r>
            <a:br>
              <a:rPr lang="en-GB" sz="1400" dirty="0"/>
            </a:br>
            <a:r>
              <a:rPr lang="en-GB" sz="1400" b="1" dirty="0">
                <a:solidFill>
                  <a:srgbClr val="FF0000"/>
                </a:solidFill>
              </a:rPr>
              <a:t>Film titles</a:t>
            </a:r>
            <a:r>
              <a:rPr lang="en-GB" sz="1400" dirty="0"/>
              <a:t/>
            </a:r>
            <a:br>
              <a:rPr lang="en-GB" sz="1400" dirty="0"/>
            </a:br>
            <a:r>
              <a:rPr lang="en-GB" sz="1400" dirty="0"/>
              <a:t>Music</a:t>
            </a:r>
            <a:br>
              <a:rPr lang="en-GB" sz="1400" dirty="0"/>
            </a:br>
            <a:r>
              <a:rPr lang="en-GB" sz="1400" dirty="0">
                <a:solidFill>
                  <a:srgbClr val="FF0000"/>
                </a:solidFill>
              </a:rPr>
              <a:t>Name Captions</a:t>
            </a:r>
            <a:r>
              <a:rPr lang="en-GB" sz="1400" dirty="0"/>
              <a:t/>
            </a:r>
            <a:br>
              <a:rPr lang="en-GB" sz="1400" dirty="0"/>
            </a:br>
            <a:r>
              <a:rPr lang="en-GB" sz="1400" dirty="0">
                <a:solidFill>
                  <a:srgbClr val="FF0000"/>
                </a:solidFill>
              </a:rPr>
              <a:t>Length</a:t>
            </a:r>
            <a:r>
              <a:rPr lang="en-GB" sz="1400" dirty="0"/>
              <a:t/>
            </a:r>
            <a:br>
              <a:rPr lang="en-GB" sz="1400" dirty="0"/>
            </a:br>
            <a:r>
              <a:rPr lang="en-GB" sz="1400" dirty="0"/>
              <a:t>RELEASE DATE</a:t>
            </a:r>
            <a:br>
              <a:rPr lang="en-GB" sz="1400" dirty="0"/>
            </a:br>
            <a:r>
              <a:rPr lang="en-GB" sz="1400" dirty="0"/>
              <a:t>Social Media (?)</a:t>
            </a:r>
            <a:br>
              <a:rPr lang="en-GB" sz="1400" dirty="0"/>
            </a:br>
            <a:r>
              <a:rPr lang="en-GB" sz="1400" dirty="0"/>
              <a:t>BBFC Age Certification</a:t>
            </a:r>
            <a:br>
              <a:rPr lang="en-GB" sz="1400" dirty="0"/>
            </a:br>
            <a:r>
              <a:rPr lang="en-GB" sz="1400" dirty="0">
                <a:solidFill>
                  <a:srgbClr val="FF0000"/>
                </a:solidFill>
              </a:rPr>
              <a:t>Production Logos</a:t>
            </a:r>
          </a:p>
        </p:txBody>
      </p:sp>
      <p:sp>
        <p:nvSpPr>
          <p:cNvPr id="18" name="TextBox 17"/>
          <p:cNvSpPr txBox="1"/>
          <p:nvPr/>
        </p:nvSpPr>
        <p:spPr>
          <a:xfrm>
            <a:off x="0" y="715237"/>
            <a:ext cx="9383843" cy="6740307"/>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latin typeface="Segoe UI Light" panose="020B0502040204020203" pitchFamily="34" charset="0"/>
              </a:rPr>
              <a:t>Titles</a:t>
            </a:r>
            <a:r>
              <a:rPr lang="en-GB" dirty="0" smtClean="0">
                <a:latin typeface="Segoe UI Light" panose="020B0502040204020203" pitchFamily="34" charset="0"/>
              </a:rPr>
              <a:t> pop up throughout saying things like ‘From the director of…’ this is to heighten the expectation of the film through showing the audience that it will be the same standard as other films mentioned. This is also written in a white font but with a teal </a:t>
            </a:r>
            <a:r>
              <a:rPr lang="en-GB" b="1" dirty="0" smtClean="0">
                <a:latin typeface="Segoe UI Light" panose="020B0502040204020203" pitchFamily="34" charset="0"/>
              </a:rPr>
              <a:t>outer glow</a:t>
            </a:r>
            <a:r>
              <a:rPr lang="en-GB" dirty="0" smtClean="0">
                <a:latin typeface="Segoe UI Light" panose="020B0502040204020203" pitchFamily="34" charset="0"/>
              </a:rPr>
              <a:t> that matches the graphics in the back, I think this </a:t>
            </a:r>
            <a:r>
              <a:rPr lang="en-GB" b="1" dirty="0" smtClean="0">
                <a:latin typeface="Segoe UI Light" panose="020B0502040204020203" pitchFamily="34" charset="0"/>
              </a:rPr>
              <a:t>font</a:t>
            </a:r>
            <a:r>
              <a:rPr lang="en-GB" dirty="0" smtClean="0">
                <a:latin typeface="Segoe UI Light" panose="020B0502040204020203" pitchFamily="34" charset="0"/>
              </a:rPr>
              <a:t> matches the genre as it is square and also the teal colour is quite generic to the sci-fi </a:t>
            </a:r>
            <a:r>
              <a:rPr lang="en-GB" b="1" dirty="0" smtClean="0">
                <a:latin typeface="Segoe UI Light" panose="020B0502040204020203" pitchFamily="34" charset="0"/>
              </a:rPr>
              <a:t>genre</a:t>
            </a:r>
            <a:r>
              <a:rPr lang="en-GB" dirty="0" smtClean="0">
                <a:latin typeface="Segoe UI Light" panose="020B0502040204020203" pitchFamily="34" charset="0"/>
              </a:rPr>
              <a:t>.</a:t>
            </a:r>
          </a:p>
          <a:p>
            <a:pPr marL="285750" indent="-285750">
              <a:buFont typeface="Arial" panose="020B0604020202020204" pitchFamily="34" charset="0"/>
              <a:buChar char="•"/>
            </a:pPr>
            <a:r>
              <a:rPr lang="en-GB" dirty="0" smtClean="0">
                <a:latin typeface="Segoe UI Light" panose="020B0502040204020203" pitchFamily="34" charset="0"/>
              </a:rPr>
              <a:t>The actual </a:t>
            </a:r>
            <a:r>
              <a:rPr lang="en-GB" b="1" dirty="0" smtClean="0">
                <a:latin typeface="Segoe UI Light" panose="020B0502040204020203" pitchFamily="34" charset="0"/>
              </a:rPr>
              <a:t>film title </a:t>
            </a:r>
            <a:r>
              <a:rPr lang="en-GB" dirty="0" smtClean="0">
                <a:latin typeface="Segoe UI Light" panose="020B0502040204020203" pitchFamily="34" charset="0"/>
              </a:rPr>
              <a:t>is similar to the fonts used throughout, however it has clearly had more work done on to make it more apparent, I think in my trailer I will do a similar thing.</a:t>
            </a:r>
          </a:p>
          <a:p>
            <a:pPr marL="285750" indent="-285750">
              <a:buFont typeface="Arial" panose="020B0604020202020204" pitchFamily="34" charset="0"/>
              <a:buChar char="•"/>
            </a:pPr>
            <a:r>
              <a:rPr lang="en-GB" dirty="0" smtClean="0">
                <a:latin typeface="Segoe UI Light" panose="020B0502040204020203" pitchFamily="34" charset="0"/>
              </a:rPr>
              <a:t>As the trailer starts there is a </a:t>
            </a:r>
            <a:r>
              <a:rPr lang="en-GB" b="1" dirty="0" smtClean="0">
                <a:latin typeface="Segoe UI Light" panose="020B0502040204020203" pitchFamily="34" charset="0"/>
              </a:rPr>
              <a:t>establishing shot </a:t>
            </a:r>
            <a:r>
              <a:rPr lang="en-GB" dirty="0" smtClean="0">
                <a:latin typeface="Segoe UI Light" panose="020B0502040204020203" pitchFamily="34" charset="0"/>
              </a:rPr>
              <a:t>of the location to set the scene as well as a </a:t>
            </a:r>
            <a:r>
              <a:rPr lang="en-GB" b="1" dirty="0" smtClean="0">
                <a:latin typeface="Segoe UI Light" panose="020B0502040204020203" pitchFamily="34" charset="0"/>
              </a:rPr>
              <a:t>match on action </a:t>
            </a:r>
            <a:r>
              <a:rPr lang="en-GB" dirty="0" smtClean="0">
                <a:latin typeface="Segoe UI Light" panose="020B0502040204020203" pitchFamily="34" charset="0"/>
              </a:rPr>
              <a:t>where she pulls down the blanket from the helicopter which helps to emphasise how they are discovering everything as the film trailer starts like the viewers.</a:t>
            </a:r>
          </a:p>
          <a:p>
            <a:pPr marL="285750" indent="-285750">
              <a:buFont typeface="Arial" panose="020B0604020202020204" pitchFamily="34" charset="0"/>
              <a:buChar char="•"/>
            </a:pPr>
            <a:r>
              <a:rPr lang="en-GB" b="1" dirty="0" smtClean="0">
                <a:latin typeface="Segoe UI Light" panose="020B0502040204020203" pitchFamily="34" charset="0"/>
              </a:rPr>
              <a:t>Costumes</a:t>
            </a:r>
            <a:r>
              <a:rPr lang="en-GB" dirty="0" smtClean="0">
                <a:latin typeface="Segoe UI Light" panose="020B0502040204020203" pitchFamily="34" charset="0"/>
              </a:rPr>
              <a:t> and </a:t>
            </a:r>
            <a:r>
              <a:rPr lang="en-GB" b="1" dirty="0" smtClean="0">
                <a:latin typeface="Segoe UI Light" panose="020B0502040204020203" pitchFamily="34" charset="0"/>
              </a:rPr>
              <a:t>props</a:t>
            </a:r>
            <a:r>
              <a:rPr lang="en-GB" dirty="0" smtClean="0">
                <a:latin typeface="Segoe UI Light" panose="020B0502040204020203" pitchFamily="34" charset="0"/>
              </a:rPr>
              <a:t> also shown a lot of the time which are the characters with mechanical armour to show the film is in a made up/ futuristic world and Emily Blunt’s character has a red suit which matches with the film titles with one part red and one part grey.</a:t>
            </a:r>
          </a:p>
          <a:p>
            <a:pPr marL="285750" indent="-285750">
              <a:buFont typeface="Arial" panose="020B0604020202020204" pitchFamily="34" charset="0"/>
              <a:buChar char="•"/>
            </a:pPr>
            <a:r>
              <a:rPr lang="en-GB" dirty="0" smtClean="0">
                <a:latin typeface="Segoe UI Light" panose="020B0502040204020203" pitchFamily="34" charset="0"/>
              </a:rPr>
              <a:t>There are pleonastic sound effects with the door opening to add suspense to, there is also a very low pitch sound as the start however it is also calm and allows for the viewers to focus on things like </a:t>
            </a:r>
            <a:r>
              <a:rPr lang="en-GB" smtClean="0">
                <a:latin typeface="Segoe UI Light" panose="020B0502040204020203" pitchFamily="34" charset="0"/>
              </a:rPr>
              <a:t>the scenery.</a:t>
            </a:r>
            <a:endParaRPr lang="en-GB" dirty="0" smtClean="0">
              <a:latin typeface="Segoe UI Light" panose="020B0502040204020203" pitchFamily="34" charset="0"/>
            </a:endParaRPr>
          </a:p>
          <a:p>
            <a:pPr marL="285750" indent="-285750">
              <a:buFont typeface="Arial" panose="020B0604020202020204" pitchFamily="34" charset="0"/>
              <a:buChar char="•"/>
            </a:pPr>
            <a:r>
              <a:rPr lang="en-GB" dirty="0" smtClean="0">
                <a:latin typeface="Segoe UI Light" panose="020B0502040204020203" pitchFamily="34" charset="0"/>
              </a:rPr>
              <a:t>At the end the titles show the </a:t>
            </a:r>
            <a:r>
              <a:rPr lang="en-GB" b="1" dirty="0" smtClean="0">
                <a:latin typeface="Segoe UI Light" panose="020B0502040204020203" pitchFamily="34" charset="0"/>
              </a:rPr>
              <a:t>release date </a:t>
            </a:r>
            <a:r>
              <a:rPr lang="en-GB" dirty="0" smtClean="0">
                <a:latin typeface="Segoe UI Light" panose="020B0502040204020203" pitchFamily="34" charset="0"/>
              </a:rPr>
              <a:t>in the same font as the other titles, on that </a:t>
            </a:r>
            <a:r>
              <a:rPr lang="en-GB" b="1" dirty="0" smtClean="0">
                <a:latin typeface="Segoe UI Light" panose="020B0502040204020203" pitchFamily="34" charset="0"/>
              </a:rPr>
              <a:t>graphic shot </a:t>
            </a:r>
            <a:r>
              <a:rPr lang="en-GB" dirty="0" smtClean="0">
                <a:latin typeface="Segoe UI Light" panose="020B0502040204020203" pitchFamily="34" charset="0"/>
              </a:rPr>
              <a:t>there are all the </a:t>
            </a:r>
            <a:r>
              <a:rPr lang="en-GB" b="1" dirty="0" smtClean="0">
                <a:latin typeface="Segoe UI Light" panose="020B0502040204020203" pitchFamily="34" charset="0"/>
              </a:rPr>
              <a:t>production company logos </a:t>
            </a:r>
            <a:r>
              <a:rPr lang="en-GB" dirty="0" smtClean="0">
                <a:latin typeface="Segoe UI Light" panose="020B0502040204020203" pitchFamily="34" charset="0"/>
              </a:rPr>
              <a:t>as well as also a link to the website and a ‘#LiveDieRepeat’ as this raises interest for the film on social media such as twitter.</a:t>
            </a: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p:txBody>
      </p:sp>
      <p:pic>
        <p:nvPicPr>
          <p:cNvPr id="2" name="Picture 1"/>
          <p:cNvPicPr>
            <a:picLocks noChangeAspect="1"/>
          </p:cNvPicPr>
          <p:nvPr/>
        </p:nvPicPr>
        <p:blipFill>
          <a:blip r:embed="rId5"/>
          <a:stretch>
            <a:fillRect/>
          </a:stretch>
        </p:blipFill>
        <p:spPr>
          <a:xfrm>
            <a:off x="9204596" y="2275666"/>
            <a:ext cx="2950567" cy="1393083"/>
          </a:xfrm>
          <a:prstGeom prst="rect">
            <a:avLst/>
          </a:prstGeom>
        </p:spPr>
      </p:pic>
    </p:spTree>
    <p:extLst>
      <p:ext uri="{BB962C8B-B14F-4D97-AF65-F5344CB8AC3E}">
        <p14:creationId xmlns:p14="http://schemas.microsoft.com/office/powerpoint/2010/main" val="373477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5599" y="0"/>
            <a:ext cx="1526400" cy="2224800"/>
          </a:xfrm>
        </p:spPr>
      </p:pic>
      <p:sp>
        <p:nvSpPr>
          <p:cNvPr id="5" name="Title 1"/>
          <p:cNvSpPr txBox="1">
            <a:spLocks/>
          </p:cNvSpPr>
          <p:nvPr/>
        </p:nvSpPr>
        <p:spPr>
          <a:xfrm>
            <a:off x="0" y="99965"/>
            <a:ext cx="2511381"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Microsoft JhengHei" panose="020B0604030504040204" pitchFamily="34" charset="-120"/>
                <a:ea typeface="Microsoft JhengHei" panose="020B0604030504040204" pitchFamily="34" charset="-120"/>
              </a:rPr>
              <a:t>Avatar</a:t>
            </a:r>
            <a:endParaRPr lang="en-GB"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
        <p:nvSpPr>
          <p:cNvPr id="6" name="Rectangle 5"/>
          <p:cNvSpPr/>
          <p:nvPr/>
        </p:nvSpPr>
        <p:spPr>
          <a:xfrm flipV="1">
            <a:off x="0" y="6332705"/>
            <a:ext cx="12191999" cy="116731"/>
          </a:xfrm>
          <a:prstGeom prst="rect">
            <a:avLst/>
          </a:prstGeom>
          <a:solidFill>
            <a:srgbClr val="296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a:spLocks noChangeAspect="1"/>
          </p:cNvSpPr>
          <p:nvPr/>
        </p:nvSpPr>
        <p:spPr>
          <a:xfrm>
            <a:off x="0" y="6421382"/>
            <a:ext cx="12192000" cy="447925"/>
          </a:xfrm>
          <a:prstGeom prst="rect">
            <a:avLst/>
          </a:prstGeom>
          <a:solidFill>
            <a:srgbClr val="2A3D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599312" y="2754400"/>
            <a:ext cx="1592687" cy="369332"/>
          </a:xfrm>
          <a:prstGeom prst="rect">
            <a:avLst/>
          </a:prstGeom>
          <a:noFill/>
        </p:spPr>
        <p:txBody>
          <a:bodyPr wrap="square" rtlCol="0">
            <a:spAutoFit/>
          </a:bodyPr>
          <a:lstStyle/>
          <a:p>
            <a:r>
              <a:rPr lang="en-GB" b="1" dirty="0" smtClean="0">
                <a:solidFill>
                  <a:srgbClr val="6D97AA"/>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rgbClr val="6D97AA"/>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 name="Curved Connector 8"/>
          <p:cNvCxnSpPr>
            <a:stCxn id="8" idx="2"/>
            <a:endCxn id="12" idx="1"/>
          </p:cNvCxnSpPr>
          <p:nvPr/>
        </p:nvCxnSpPr>
        <p:spPr>
          <a:xfrm rot="5400000">
            <a:off x="9763511" y="4128369"/>
            <a:ext cx="2636783" cy="627509"/>
          </a:xfrm>
          <a:prstGeom prst="curvedConnector4">
            <a:avLst>
              <a:gd name="adj1" fmla="val 38948"/>
              <a:gd name="adj2" fmla="val 13643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hlinkClick r:id="rId3"/>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502" b="97313" l="3267" r="99600"/>
                    </a14:imgEffect>
                  </a14:imgLayer>
                </a14:imgProps>
              </a:ext>
              <a:ext uri="{28A0092B-C50C-407E-A947-70E740481C1C}">
                <a14:useLocalDpi xmlns:a14="http://schemas.microsoft.com/office/drawing/2010/main" val="0"/>
              </a:ext>
            </a:extLst>
          </a:blip>
          <a:stretch>
            <a:fillRect/>
          </a:stretch>
        </p:blipFill>
        <p:spPr>
          <a:xfrm>
            <a:off x="10768147" y="5177684"/>
            <a:ext cx="1423853" cy="1165661"/>
          </a:xfrm>
          <a:prstGeom prst="rect">
            <a:avLst/>
          </a:prstGeom>
        </p:spPr>
      </p:pic>
      <p:sp>
        <p:nvSpPr>
          <p:cNvPr id="10" name="TextBox 9"/>
          <p:cNvSpPr txBox="1"/>
          <p:nvPr/>
        </p:nvSpPr>
        <p:spPr>
          <a:xfrm>
            <a:off x="18130" y="1041306"/>
            <a:ext cx="10665600" cy="5616922"/>
          </a:xfrm>
          <a:prstGeom prst="rect">
            <a:avLst/>
          </a:prstGeom>
          <a:noFill/>
        </p:spPr>
        <p:txBody>
          <a:bodyPr wrap="square" rtlCol="0">
            <a:spAutoFit/>
          </a:bodyPr>
          <a:lstStyle/>
          <a:p>
            <a:pPr marL="285750" indent="-285750">
              <a:buFont typeface="Arial" panose="020B0604020202020204" pitchFamily="34" charset="0"/>
              <a:buChar char="•"/>
            </a:pPr>
            <a:r>
              <a:rPr lang="en-GB" sz="1550" dirty="0" smtClean="0">
                <a:latin typeface="Segoe UI Light" panose="020B0502040204020203" pitchFamily="34" charset="0"/>
              </a:rPr>
              <a:t>The film starts with an animation of the </a:t>
            </a:r>
            <a:r>
              <a:rPr lang="en-GB" sz="1550" b="1" dirty="0" smtClean="0">
                <a:latin typeface="Segoe UI Light" panose="020B0502040204020203" pitchFamily="34" charset="0"/>
              </a:rPr>
              <a:t>production company’s logo</a:t>
            </a:r>
            <a:r>
              <a:rPr lang="en-GB" sz="1550" dirty="0" smtClean="0">
                <a:latin typeface="Segoe UI Light" panose="020B0502040204020203" pitchFamily="34" charset="0"/>
              </a:rPr>
              <a:t>, there is then a fade from black transition to the next extreme close up shot of the main characters eyes with </a:t>
            </a:r>
            <a:r>
              <a:rPr lang="en-GB" sz="1550" b="1" dirty="0" smtClean="0">
                <a:latin typeface="Segoe UI Light" panose="020B0502040204020203" pitchFamily="34" charset="0"/>
              </a:rPr>
              <a:t>narration</a:t>
            </a:r>
            <a:r>
              <a:rPr lang="en-GB" sz="1550" dirty="0" smtClean="0">
                <a:latin typeface="Segoe UI Light" panose="020B0502040204020203" pitchFamily="34" charset="0"/>
              </a:rPr>
              <a:t> ‘’Are you Jake Sully?” to introduce the character to the audience straight away. </a:t>
            </a:r>
          </a:p>
          <a:p>
            <a:pPr marL="285750" indent="-285750">
              <a:buFont typeface="Arial" panose="020B0604020202020204" pitchFamily="34" charset="0"/>
              <a:buChar char="•"/>
            </a:pPr>
            <a:r>
              <a:rPr lang="en-GB" sz="1550" dirty="0" smtClean="0">
                <a:latin typeface="Segoe UI Light" panose="020B0502040204020203" pitchFamily="34" charset="0"/>
              </a:rPr>
              <a:t>There is then various </a:t>
            </a:r>
            <a:r>
              <a:rPr lang="en-GB" sz="1550" b="1" dirty="0" smtClean="0">
                <a:latin typeface="Segoe UI Light" panose="020B0502040204020203" pitchFamily="34" charset="0"/>
              </a:rPr>
              <a:t>shots</a:t>
            </a:r>
            <a:r>
              <a:rPr lang="en-GB" sz="1550" dirty="0" smtClean="0">
                <a:latin typeface="Segoe UI Light" panose="020B0502040204020203" pitchFamily="34" charset="0"/>
              </a:rPr>
              <a:t> showing the main character in his wheelchair as well as being in army </a:t>
            </a:r>
            <a:r>
              <a:rPr lang="en-GB" sz="1550" b="1" dirty="0" smtClean="0">
                <a:latin typeface="Segoe UI Light" panose="020B0502040204020203" pitchFamily="34" charset="0"/>
              </a:rPr>
              <a:t>uniform</a:t>
            </a:r>
            <a:r>
              <a:rPr lang="en-GB" sz="1550" dirty="0" smtClean="0">
                <a:latin typeface="Segoe UI Light" panose="020B0502040204020203" pitchFamily="34" charset="0"/>
              </a:rPr>
              <a:t> to show that he isn’t as able as everybody else, however he is still trying to be helpful, this gives us further character development just from the trailer.</a:t>
            </a:r>
          </a:p>
          <a:p>
            <a:pPr marL="285750" indent="-285750">
              <a:buFont typeface="Arial" panose="020B0604020202020204" pitchFamily="34" charset="0"/>
              <a:buChar char="•"/>
            </a:pPr>
            <a:r>
              <a:rPr lang="en-GB" sz="1550" dirty="0" smtClean="0">
                <a:latin typeface="Segoe UI Light" panose="020B0502040204020203" pitchFamily="34" charset="0"/>
              </a:rPr>
              <a:t>There is a variety of </a:t>
            </a:r>
            <a:r>
              <a:rPr lang="en-GB" sz="1550" b="1" dirty="0" smtClean="0">
                <a:latin typeface="Segoe UI Light" panose="020B0502040204020203" pitchFamily="34" charset="0"/>
              </a:rPr>
              <a:t>transitions</a:t>
            </a:r>
            <a:r>
              <a:rPr lang="en-GB" sz="1550" dirty="0" smtClean="0">
                <a:latin typeface="Segoe UI Light" panose="020B0502040204020203" pitchFamily="34" charset="0"/>
              </a:rPr>
              <a:t> used to create different effects such as a fade to black when the entire location changes or dissolves used to link up shots such as the shot of the flying ship and then the shot of the character flying it, (Shown Above).</a:t>
            </a:r>
          </a:p>
          <a:p>
            <a:pPr marL="285750" indent="-285750">
              <a:buFont typeface="Arial" panose="020B0604020202020204" pitchFamily="34" charset="0"/>
              <a:buChar char="•"/>
            </a:pPr>
            <a:r>
              <a:rPr lang="en-GB" sz="1550" dirty="0" smtClean="0">
                <a:latin typeface="Segoe UI Light" panose="020B0502040204020203" pitchFamily="34" charset="0"/>
              </a:rPr>
              <a:t>There is then a sort </a:t>
            </a:r>
            <a:r>
              <a:rPr lang="en-GB" sz="1550" b="1" dirty="0" smtClean="0">
                <a:latin typeface="Segoe UI Light" panose="020B0502040204020203" pitchFamily="34" charset="0"/>
              </a:rPr>
              <a:t>graphic shot </a:t>
            </a:r>
            <a:r>
              <a:rPr lang="en-GB" sz="1550" dirty="0" smtClean="0">
                <a:latin typeface="Segoe UI Light" panose="020B0502040204020203" pitchFamily="34" charset="0"/>
              </a:rPr>
              <a:t>of the distribution company Warner Bros which only lasts for about a second, this is then similarly done with the name of the director James Cameron where there are </a:t>
            </a:r>
            <a:r>
              <a:rPr lang="en-GB" sz="1550" b="1" dirty="0" smtClean="0">
                <a:latin typeface="Segoe UI Light" panose="020B0502040204020203" pitchFamily="34" charset="0"/>
              </a:rPr>
              <a:t>titles</a:t>
            </a:r>
            <a:r>
              <a:rPr lang="en-GB" sz="1550" dirty="0" smtClean="0">
                <a:latin typeface="Segoe UI Light" panose="020B0502040204020203" pitchFamily="34" charset="0"/>
              </a:rPr>
              <a:t> shown saying ‘Directed by James Cameron’ followed by ‘The director of Terminator’, ‘Titanic’ etc. This is so that the audience will assume that Avatar will be of equal quality of said films. </a:t>
            </a:r>
          </a:p>
          <a:p>
            <a:pPr marL="285750" indent="-285750">
              <a:buFont typeface="Arial" panose="020B0604020202020204" pitchFamily="34" charset="0"/>
              <a:buChar char="•"/>
            </a:pPr>
            <a:r>
              <a:rPr lang="en-GB" sz="1550" dirty="0" smtClean="0">
                <a:latin typeface="Segoe UI Light" panose="020B0502040204020203" pitchFamily="34" charset="0"/>
              </a:rPr>
              <a:t>This film contains a lot of </a:t>
            </a:r>
            <a:r>
              <a:rPr lang="en-GB" sz="1550" b="1" dirty="0" smtClean="0">
                <a:latin typeface="Segoe UI Light" panose="020B0502040204020203" pitchFamily="34" charset="0"/>
              </a:rPr>
              <a:t>CGI</a:t>
            </a:r>
            <a:r>
              <a:rPr lang="en-GB" sz="1550" dirty="0" smtClean="0">
                <a:latin typeface="Segoe UI Light" panose="020B0502040204020203" pitchFamily="34" charset="0"/>
              </a:rPr>
              <a:t> and special effects and also long shots of certain costume/props that are created with the CGI such as the giant robot. The </a:t>
            </a:r>
            <a:r>
              <a:rPr lang="en-GB" sz="1550" b="1" dirty="0" smtClean="0">
                <a:latin typeface="Segoe UI Light" panose="020B0502040204020203" pitchFamily="34" charset="0"/>
              </a:rPr>
              <a:t>long shot </a:t>
            </a:r>
            <a:r>
              <a:rPr lang="en-GB" sz="1550" dirty="0" smtClean="0">
                <a:latin typeface="Segoe UI Light" panose="020B0502040204020203" pitchFamily="34" charset="0"/>
              </a:rPr>
              <a:t>is to show what the entire robot looks like and the size of it compared to the outer environment.</a:t>
            </a:r>
          </a:p>
          <a:p>
            <a:pPr marL="285750" indent="-285750">
              <a:buFont typeface="Arial" panose="020B0604020202020204" pitchFamily="34" charset="0"/>
              <a:buChar char="•"/>
            </a:pPr>
            <a:r>
              <a:rPr lang="en-GB" sz="1550" dirty="0" smtClean="0">
                <a:latin typeface="Segoe UI Light" panose="020B0502040204020203" pitchFamily="34" charset="0"/>
              </a:rPr>
              <a:t>As well as the </a:t>
            </a:r>
            <a:r>
              <a:rPr lang="en-GB" sz="1550" b="1" dirty="0" smtClean="0">
                <a:latin typeface="Segoe UI Light" panose="020B0502040204020203" pitchFamily="34" charset="0"/>
              </a:rPr>
              <a:t>release date </a:t>
            </a:r>
            <a:r>
              <a:rPr lang="en-GB" sz="1550" dirty="0" smtClean="0">
                <a:latin typeface="Segoe UI Light" panose="020B0502040204020203" pitchFamily="34" charset="0"/>
              </a:rPr>
              <a:t>being shown at the end, it is also shown near the start of the film as this could make the date stick in their head more and there is more of a chance of them remembering when it comes out. </a:t>
            </a:r>
          </a:p>
          <a:p>
            <a:pPr marL="285750" indent="-285750">
              <a:buFont typeface="Arial" panose="020B0604020202020204" pitchFamily="34" charset="0"/>
              <a:buChar char="•"/>
            </a:pPr>
            <a:r>
              <a:rPr lang="en-GB" sz="1550" dirty="0" smtClean="0">
                <a:latin typeface="Segoe UI Light" panose="020B0502040204020203" pitchFamily="34" charset="0"/>
              </a:rPr>
              <a:t>The </a:t>
            </a:r>
            <a:r>
              <a:rPr lang="en-GB" sz="1550" b="1" dirty="0" smtClean="0">
                <a:latin typeface="Segoe UI Light" panose="020B0502040204020203" pitchFamily="34" charset="0"/>
              </a:rPr>
              <a:t>length</a:t>
            </a:r>
            <a:r>
              <a:rPr lang="en-GB" sz="1550" dirty="0" smtClean="0">
                <a:latin typeface="Segoe UI Light" panose="020B0502040204020203" pitchFamily="34" charset="0"/>
              </a:rPr>
              <a:t> of the trailer is 3:30 which is a lot longer than the average trailer, I think this was because, at the time it was already a highly publicised film so when they released the trailer they wanted to add in as many clips as possible to satisfy the audience.</a:t>
            </a:r>
            <a:endParaRPr lang="en-GB" sz="1550" dirty="0">
              <a:latin typeface="Segoe UI Light" panose="020B0502040204020203" pitchFamily="34" charset="0"/>
            </a:endParaRPr>
          </a:p>
          <a:p>
            <a:pPr marL="285750" indent="-285750">
              <a:buFont typeface="Arial" panose="020B0604020202020204" pitchFamily="34" charset="0"/>
              <a:buChar char="•"/>
            </a:pPr>
            <a:r>
              <a:rPr lang="en-GB" sz="1550" dirty="0" smtClean="0">
                <a:latin typeface="Segoe UI Light" panose="020B0502040204020203" pitchFamily="34" charset="0"/>
              </a:rPr>
              <a:t>The final film title that says ‘avatar’ has a </a:t>
            </a:r>
            <a:r>
              <a:rPr lang="en-GB" sz="1550" b="1" dirty="0" smtClean="0">
                <a:latin typeface="Segoe UI Light" panose="020B0502040204020203" pitchFamily="34" charset="0"/>
              </a:rPr>
              <a:t>font</a:t>
            </a:r>
            <a:r>
              <a:rPr lang="en-GB" sz="1550" dirty="0" smtClean="0">
                <a:latin typeface="Segoe UI Light" panose="020B0502040204020203" pitchFamily="34" charset="0"/>
              </a:rPr>
              <a:t> where it looks as if it was written as a cave painting which gives the film a tribal look, this relates to the genre as the blue creatures are known as </a:t>
            </a:r>
            <a:r>
              <a:rPr lang="en-GB" sz="1550" dirty="0">
                <a:latin typeface="Segoe UI Light" panose="020B0502040204020203" pitchFamily="34" charset="0"/>
              </a:rPr>
              <a:t>the Omaticaya </a:t>
            </a:r>
            <a:r>
              <a:rPr lang="en-GB" sz="1550" dirty="0" smtClean="0">
                <a:latin typeface="Segoe UI Light" panose="020B0502040204020203" pitchFamily="34" charset="0"/>
              </a:rPr>
              <a:t>tribe.</a:t>
            </a:r>
          </a:p>
          <a:p>
            <a:pPr marL="285750" indent="-285750">
              <a:buFont typeface="Arial" panose="020B0604020202020204" pitchFamily="34" charset="0"/>
              <a:buChar char="•"/>
            </a:pPr>
            <a:endParaRPr lang="en-GB" dirty="0" smtClean="0">
              <a:latin typeface="Segoe UI Light" panose="020B0502040204020203" pitchFamily="34" charset="0"/>
            </a:endParaRPr>
          </a:p>
        </p:txBody>
      </p:sp>
      <p:pic>
        <p:nvPicPr>
          <p:cNvPr id="3" name="Picture 2"/>
          <p:cNvPicPr>
            <a:picLocks noChangeAspect="1"/>
          </p:cNvPicPr>
          <p:nvPr/>
        </p:nvPicPr>
        <p:blipFill>
          <a:blip r:embed="rId6"/>
          <a:stretch>
            <a:fillRect/>
          </a:stretch>
        </p:blipFill>
        <p:spPr>
          <a:xfrm>
            <a:off x="8155131" y="99965"/>
            <a:ext cx="2040657" cy="854020"/>
          </a:xfrm>
          <a:prstGeom prst="rect">
            <a:avLst/>
          </a:prstGeom>
        </p:spPr>
      </p:pic>
      <p:pic>
        <p:nvPicPr>
          <p:cNvPr id="2" name="Picture 1"/>
          <p:cNvPicPr>
            <a:picLocks noChangeAspect="1"/>
          </p:cNvPicPr>
          <p:nvPr/>
        </p:nvPicPr>
        <p:blipFill rotWithShape="1">
          <a:blip r:embed="rId7"/>
          <a:srcRect l="230" t="1874" r="607" b="1861"/>
          <a:stretch/>
        </p:blipFill>
        <p:spPr>
          <a:xfrm>
            <a:off x="2712351" y="104466"/>
            <a:ext cx="2056981" cy="849519"/>
          </a:xfrm>
          <a:prstGeom prst="rect">
            <a:avLst/>
          </a:prstGeom>
        </p:spPr>
      </p:pic>
      <p:pic>
        <p:nvPicPr>
          <p:cNvPr id="13" name="Picture 12"/>
          <p:cNvPicPr>
            <a:picLocks noChangeAspect="1"/>
          </p:cNvPicPr>
          <p:nvPr/>
        </p:nvPicPr>
        <p:blipFill>
          <a:blip r:embed="rId8"/>
          <a:stretch>
            <a:fillRect/>
          </a:stretch>
        </p:blipFill>
        <p:spPr>
          <a:xfrm>
            <a:off x="5350930" y="89227"/>
            <a:ext cx="2041416" cy="857037"/>
          </a:xfrm>
          <a:prstGeom prst="rect">
            <a:avLst/>
          </a:prstGeom>
        </p:spPr>
      </p:pic>
      <p:cxnSp>
        <p:nvCxnSpPr>
          <p:cNvPr id="17" name="Straight Arrow Connector 16"/>
          <p:cNvCxnSpPr>
            <a:stCxn id="2" idx="3"/>
            <a:endCxn id="13" idx="1"/>
          </p:cNvCxnSpPr>
          <p:nvPr/>
        </p:nvCxnSpPr>
        <p:spPr>
          <a:xfrm flipV="1">
            <a:off x="4769332" y="517746"/>
            <a:ext cx="581598" cy="11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3" idx="3"/>
            <a:endCxn id="3" idx="1"/>
          </p:cNvCxnSpPr>
          <p:nvPr/>
        </p:nvCxnSpPr>
        <p:spPr>
          <a:xfrm>
            <a:off x="7392346" y="517746"/>
            <a:ext cx="762785" cy="9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6311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sp>
        <p:nvSpPr>
          <p:cNvPr id="4" name="Title 1"/>
          <p:cNvSpPr txBox="1">
            <a:spLocks/>
          </p:cNvSpPr>
          <p:nvPr/>
        </p:nvSpPr>
        <p:spPr>
          <a:xfrm>
            <a:off x="0" y="99966"/>
            <a:ext cx="1813810"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Microsoft JhengHei" panose="020B0604030504040204" pitchFamily="34" charset="-120"/>
                <a:ea typeface="Microsoft JhengHei" panose="020B0604030504040204" pitchFamily="34" charset="-120"/>
              </a:rPr>
              <a:t>Lucy</a:t>
            </a:r>
            <a:endParaRPr lang="en-GB"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77554" y="717858"/>
            <a:ext cx="10665600" cy="6140142"/>
          </a:xfrm>
          <a:prstGeom prst="rect">
            <a:avLst/>
          </a:prstGeom>
          <a:noFill/>
        </p:spPr>
        <p:txBody>
          <a:bodyPr wrap="square" rtlCol="0">
            <a:spAutoFit/>
          </a:bodyPr>
          <a:lstStyle/>
          <a:p>
            <a:pPr marL="285750" indent="-285750">
              <a:buFont typeface="Arial" panose="020B0604020202020204" pitchFamily="34" charset="0"/>
              <a:buChar char="•"/>
            </a:pPr>
            <a:r>
              <a:rPr lang="en-GB" sz="1650" dirty="0" smtClean="0">
                <a:latin typeface="Segoe UI Light" panose="020B0502040204020203" pitchFamily="34" charset="0"/>
              </a:rPr>
              <a:t>Before the trailer begins there is the </a:t>
            </a:r>
            <a:r>
              <a:rPr lang="en-GB" sz="1650" b="1" dirty="0" smtClean="0">
                <a:latin typeface="Segoe UI Light" panose="020B0502040204020203" pitchFamily="34" charset="0"/>
              </a:rPr>
              <a:t>green age certification </a:t>
            </a:r>
            <a:r>
              <a:rPr lang="en-GB" sz="1650" dirty="0" smtClean="0">
                <a:latin typeface="Segoe UI Light" panose="020B0502040204020203" pitchFamily="34" charset="0"/>
              </a:rPr>
              <a:t>which is then followed by the film company’s logo.</a:t>
            </a:r>
          </a:p>
          <a:p>
            <a:pPr marL="285750" indent="-285750">
              <a:buFont typeface="Arial" panose="020B0604020202020204" pitchFamily="34" charset="0"/>
              <a:buChar char="•"/>
            </a:pPr>
            <a:r>
              <a:rPr lang="en-GB" sz="1650" dirty="0" smtClean="0">
                <a:latin typeface="Segoe UI Light" panose="020B0502040204020203" pitchFamily="34" charset="0"/>
              </a:rPr>
              <a:t>The first shot is a </a:t>
            </a:r>
            <a:r>
              <a:rPr lang="en-GB" sz="1650" b="1" dirty="0" smtClean="0">
                <a:latin typeface="Segoe UI Light" panose="020B0502040204020203" pitchFamily="34" charset="0"/>
              </a:rPr>
              <a:t>close up </a:t>
            </a:r>
            <a:r>
              <a:rPr lang="en-GB" sz="1650" dirty="0" smtClean="0">
                <a:latin typeface="Segoe UI Light" panose="020B0502040204020203" pitchFamily="34" charset="0"/>
              </a:rPr>
              <a:t>of the character’s face showing disorientation and pain which instantly shows her the character is vulnerable and has possibly been kidnapped. We can also assume it is the main character as she was the first character shown.</a:t>
            </a:r>
          </a:p>
          <a:p>
            <a:pPr marL="285750" indent="-285750">
              <a:buFont typeface="Arial" panose="020B0604020202020204" pitchFamily="34" charset="0"/>
              <a:buChar char="•"/>
            </a:pPr>
            <a:r>
              <a:rPr lang="en-GB" sz="1650" dirty="0" smtClean="0">
                <a:latin typeface="Segoe UI Light" panose="020B0502040204020203" pitchFamily="34" charset="0"/>
              </a:rPr>
              <a:t>There is then extremely </a:t>
            </a:r>
            <a:r>
              <a:rPr lang="en-GB" sz="1650" b="1" dirty="0" smtClean="0">
                <a:latin typeface="Segoe UI Light" panose="020B0502040204020203" pitchFamily="34" charset="0"/>
              </a:rPr>
              <a:t>pleonastic</a:t>
            </a:r>
            <a:r>
              <a:rPr lang="en-GB" sz="1650" dirty="0" smtClean="0">
                <a:latin typeface="Segoe UI Light" panose="020B0502040204020203" pitchFamily="34" charset="0"/>
              </a:rPr>
              <a:t> sound that </a:t>
            </a:r>
            <a:r>
              <a:rPr lang="en-GB" sz="1650" b="1" dirty="0" smtClean="0">
                <a:latin typeface="Segoe UI Light" panose="020B0502040204020203" pitchFamily="34" charset="0"/>
              </a:rPr>
              <a:t>synchronises</a:t>
            </a:r>
            <a:r>
              <a:rPr lang="en-GB" sz="1650" dirty="0" smtClean="0">
                <a:latin typeface="Segoe UI Light" panose="020B0502040204020203" pitchFamily="34" charset="0"/>
              </a:rPr>
              <a:t> with the </a:t>
            </a:r>
            <a:r>
              <a:rPr lang="en-GB" sz="1650" b="1" dirty="0" smtClean="0">
                <a:latin typeface="Segoe UI Light" panose="020B0502040204020203" pitchFamily="34" charset="0"/>
              </a:rPr>
              <a:t>fast paced cuts </a:t>
            </a:r>
            <a:r>
              <a:rPr lang="en-GB" sz="1650" dirty="0" smtClean="0">
                <a:latin typeface="Segoe UI Light" panose="020B0502040204020203" pitchFamily="34" charset="0"/>
              </a:rPr>
              <a:t>which is often done in trailers to make the trailer seem more thrilling. There is also no </a:t>
            </a:r>
            <a:r>
              <a:rPr lang="en-GB" sz="1650" b="1" dirty="0" smtClean="0">
                <a:latin typeface="Segoe UI Light" panose="020B0502040204020203" pitchFamily="34" charset="0"/>
              </a:rPr>
              <a:t>music</a:t>
            </a:r>
            <a:r>
              <a:rPr lang="en-GB" sz="1650" dirty="0" smtClean="0">
                <a:latin typeface="Segoe UI Light" panose="020B0502040204020203" pitchFamily="34" charset="0"/>
              </a:rPr>
              <a:t> until half way through the trailer, only </a:t>
            </a:r>
            <a:r>
              <a:rPr lang="en-GB" sz="1650" b="1" dirty="0" smtClean="0">
                <a:latin typeface="Segoe UI Light" panose="020B0502040204020203" pitchFamily="34" charset="0"/>
              </a:rPr>
              <a:t>sound effects</a:t>
            </a:r>
            <a:r>
              <a:rPr lang="en-GB" sz="1650" dirty="0" smtClean="0">
                <a:latin typeface="Segoe UI Light" panose="020B0502040204020203" pitchFamily="34" charset="0"/>
              </a:rPr>
              <a:t>. The music is then generic build up music used to create tension leading to the end of the trailer and therefore causing the audience to crave more.</a:t>
            </a:r>
          </a:p>
          <a:p>
            <a:pPr marL="285750" indent="-285750">
              <a:buFont typeface="Arial" panose="020B0604020202020204" pitchFamily="34" charset="0"/>
              <a:buChar char="•"/>
            </a:pPr>
            <a:r>
              <a:rPr lang="en-GB" sz="1650" b="1" dirty="0" smtClean="0">
                <a:latin typeface="Segoe UI Light" panose="020B0502040204020203" pitchFamily="34" charset="0"/>
              </a:rPr>
              <a:t>Titles</a:t>
            </a:r>
            <a:r>
              <a:rPr lang="en-GB" sz="1650" dirty="0" smtClean="0">
                <a:latin typeface="Segoe UI Light" panose="020B0502040204020203" pitchFamily="34" charset="0"/>
              </a:rPr>
              <a:t> during the trailer say the names of the most famous actors as well as the production company. The final film title at the end is just one word ‘Lucy’ which is then in a sans serif plain white </a:t>
            </a:r>
            <a:r>
              <a:rPr lang="en-GB" sz="1650" b="1" dirty="0" smtClean="0">
                <a:latin typeface="Segoe UI Light" panose="020B0502040204020203" pitchFamily="34" charset="0"/>
              </a:rPr>
              <a:t>font</a:t>
            </a:r>
            <a:r>
              <a:rPr lang="en-GB" sz="1650" dirty="0" smtClean="0">
                <a:latin typeface="Segoe UI Light" panose="020B0502040204020203" pitchFamily="34" charset="0"/>
              </a:rPr>
              <a:t> as they are clearly going for a simplistic font, as well as this I also believe they are going for a simplistic </a:t>
            </a:r>
            <a:r>
              <a:rPr lang="en-GB" sz="1650" b="1" dirty="0" smtClean="0">
                <a:latin typeface="Segoe UI Light" panose="020B0502040204020203" pitchFamily="34" charset="0"/>
              </a:rPr>
              <a:t>style</a:t>
            </a:r>
            <a:r>
              <a:rPr lang="en-GB" sz="1650" dirty="0" smtClean="0">
                <a:latin typeface="Segoe UI Light" panose="020B0502040204020203" pitchFamily="34" charset="0"/>
              </a:rPr>
              <a:t> for the film as there is a lot of black and white for the posters. This is to represent the simplistic idea for the film which is that she is an all powerful being capable of doing almost anything.</a:t>
            </a:r>
          </a:p>
          <a:p>
            <a:pPr marL="285750" indent="-285750">
              <a:buFont typeface="Arial" panose="020B0604020202020204" pitchFamily="34" charset="0"/>
              <a:buChar char="•"/>
            </a:pPr>
            <a:r>
              <a:rPr lang="en-GB" sz="1650" dirty="0" smtClean="0">
                <a:latin typeface="Segoe UI Light" panose="020B0502040204020203" pitchFamily="34" charset="0"/>
              </a:rPr>
              <a:t>There is also a lot of </a:t>
            </a:r>
            <a:r>
              <a:rPr lang="en-GB" sz="1650" b="1" dirty="0" smtClean="0">
                <a:latin typeface="Segoe UI Light" panose="020B0502040204020203" pitchFamily="34" charset="0"/>
              </a:rPr>
              <a:t>CGI</a:t>
            </a:r>
            <a:r>
              <a:rPr lang="en-GB" sz="1650" dirty="0" smtClean="0">
                <a:latin typeface="Segoe UI Light" panose="020B0502040204020203" pitchFamily="34" charset="0"/>
              </a:rPr>
              <a:t> used within this film as this to show how the main antagonist is capable of things never seen by people in real life. An example is the </a:t>
            </a:r>
            <a:r>
              <a:rPr lang="en-GB" sz="1650" b="1" dirty="0" smtClean="0">
                <a:latin typeface="Segoe UI Light" panose="020B0502040204020203" pitchFamily="34" charset="0"/>
              </a:rPr>
              <a:t>mid shot </a:t>
            </a:r>
            <a:r>
              <a:rPr lang="en-GB" sz="1650" dirty="0" smtClean="0">
                <a:latin typeface="Segoe UI Light" panose="020B0502040204020203" pitchFamily="34" charset="0"/>
              </a:rPr>
              <a:t>where it shows her with two hands coming from one arm, this is a very short cut which also adds mystery and causes the audience to want to know more.</a:t>
            </a:r>
            <a:endParaRPr lang="en-GB" sz="1650" dirty="0">
              <a:latin typeface="Segoe UI Light" panose="020B0502040204020203" pitchFamily="34" charset="0"/>
            </a:endParaRPr>
          </a:p>
          <a:p>
            <a:pPr marL="285750" indent="-285750">
              <a:buFont typeface="Arial" panose="020B0604020202020204" pitchFamily="34" charset="0"/>
              <a:buChar char="•"/>
            </a:pPr>
            <a:r>
              <a:rPr lang="en-GB" sz="1650" dirty="0" smtClean="0">
                <a:latin typeface="Segoe UI Light" panose="020B0502040204020203" pitchFamily="34" charset="0"/>
              </a:rPr>
              <a:t>After the </a:t>
            </a:r>
            <a:r>
              <a:rPr lang="en-GB" sz="1650" b="1" dirty="0" smtClean="0">
                <a:latin typeface="Segoe UI Light" panose="020B0502040204020203" pitchFamily="34" charset="0"/>
              </a:rPr>
              <a:t>title</a:t>
            </a:r>
            <a:r>
              <a:rPr lang="en-GB" sz="1650" dirty="0" smtClean="0">
                <a:latin typeface="Segoe UI Light" panose="020B0502040204020203" pitchFamily="34" charset="0"/>
              </a:rPr>
              <a:t> there is then one final </a:t>
            </a:r>
            <a:r>
              <a:rPr lang="en-GB" sz="1650" b="1" dirty="0" smtClean="0">
                <a:latin typeface="Segoe UI Light" panose="020B0502040204020203" pitchFamily="34" charset="0"/>
              </a:rPr>
              <a:t>graphic shot </a:t>
            </a:r>
            <a:r>
              <a:rPr lang="en-GB" sz="1650" dirty="0" smtClean="0">
                <a:latin typeface="Segoe UI Light" panose="020B0502040204020203" pitchFamily="34" charset="0"/>
              </a:rPr>
              <a:t>that shows the release month as well as the forms of </a:t>
            </a:r>
            <a:r>
              <a:rPr lang="en-GB" sz="1650" b="1" dirty="0" smtClean="0">
                <a:latin typeface="Segoe UI Light" panose="020B0502040204020203" pitchFamily="34" charset="0"/>
              </a:rPr>
              <a:t>social media</a:t>
            </a:r>
            <a:r>
              <a:rPr lang="en-GB" sz="1650" dirty="0" smtClean="0">
                <a:latin typeface="Segoe UI Light" panose="020B0502040204020203" pitchFamily="34" charset="0"/>
              </a:rPr>
              <a:t>, which in this case is only a website dedicated to the film. The production company logo is also displayed on the corner of this shot.</a:t>
            </a:r>
          </a:p>
          <a:p>
            <a:pPr marL="285750" indent="-285750">
              <a:buFont typeface="Arial" panose="020B0604020202020204" pitchFamily="34" charset="0"/>
              <a:buChar char="•"/>
            </a:pPr>
            <a:r>
              <a:rPr lang="en-GB" sz="1650" dirty="0" smtClean="0">
                <a:latin typeface="Segoe UI Light" panose="020B0502040204020203" pitchFamily="34" charset="0"/>
              </a:rPr>
              <a:t>The trailer is 2 minutes 30 seconds and this is the average length for a film trailer and my </a:t>
            </a:r>
            <a:br>
              <a:rPr lang="en-GB" sz="1650" dirty="0" smtClean="0">
                <a:latin typeface="Segoe UI Light" panose="020B0502040204020203" pitchFamily="34" charset="0"/>
              </a:rPr>
            </a:br>
            <a:r>
              <a:rPr lang="en-GB" sz="1650" dirty="0" smtClean="0">
                <a:latin typeface="Segoe UI Light" panose="020B0502040204020203" pitchFamily="34" charset="0"/>
              </a:rPr>
              <a:t>project will be within a similar time frame.</a:t>
            </a: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p:txBody>
      </p:sp>
      <p:sp>
        <p:nvSpPr>
          <p:cNvPr id="5" name="Rectangle 4"/>
          <p:cNvSpPr>
            <a:spLocks noChangeAspect="1"/>
          </p:cNvSpPr>
          <p:nvPr/>
        </p:nvSpPr>
        <p:spPr>
          <a:xfrm>
            <a:off x="0" y="6421382"/>
            <a:ext cx="12192000" cy="447925"/>
          </a:xfrm>
          <a:prstGeom prst="rect">
            <a:avLst/>
          </a:prstGeom>
          <a:gradFill flip="none" rotWithShape="1">
            <a:gsLst>
              <a:gs pos="81500">
                <a:srgbClr val="F8C134"/>
              </a:gs>
              <a:gs pos="63000">
                <a:srgbClr val="C6C36D"/>
              </a:gs>
              <a:gs pos="40000">
                <a:srgbClr val="8D9B63"/>
              </a:gs>
              <a:gs pos="19000">
                <a:srgbClr val="6A9A98"/>
              </a:gs>
              <a:gs pos="0">
                <a:srgbClr val="494F46"/>
              </a:gs>
              <a:gs pos="100000">
                <a:srgbClr val="542306"/>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665600" y="4489261"/>
            <a:ext cx="1592687" cy="369332"/>
          </a:xfrm>
          <a:prstGeom prst="rect">
            <a:avLst/>
          </a:prstGeom>
          <a:noFill/>
        </p:spPr>
        <p:txBody>
          <a:bodyPr wrap="square" rtlCol="0">
            <a:spAutoFit/>
          </a:bodyPr>
          <a:lstStyle/>
          <a:p>
            <a:r>
              <a:rPr lang="en-GB" b="1" dirty="0" smtClean="0">
                <a:solidFill>
                  <a:srgbClr val="171717"/>
                </a:solidFill>
                <a:latin typeface="Segoe UI" panose="020B0502040204020203" pitchFamily="34" charset="0"/>
                <a:ea typeface="Segoe UI" panose="020B0502040204020203" pitchFamily="34" charset="0"/>
                <a:cs typeface="Segoe UI" panose="020B0502040204020203" pitchFamily="34" charset="0"/>
              </a:rPr>
              <a:t>Link to video</a:t>
            </a:r>
            <a:endParaRPr lang="en-GB" b="1" dirty="0">
              <a:solidFill>
                <a:srgbClr val="171717"/>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10">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65226" t="20833" r="5166" b="43371"/>
          <a:stretch/>
        </p:blipFill>
        <p:spPr>
          <a:xfrm>
            <a:off x="10852879" y="5428862"/>
            <a:ext cx="1282467" cy="784358"/>
          </a:xfrm>
          <a:prstGeom prst="ellipse">
            <a:avLst/>
          </a:prstGeom>
        </p:spPr>
      </p:pic>
      <p:sp>
        <p:nvSpPr>
          <p:cNvPr id="22" name="Rectangle 21"/>
          <p:cNvSpPr>
            <a:spLocks/>
          </p:cNvSpPr>
          <p:nvPr/>
        </p:nvSpPr>
        <p:spPr>
          <a:xfrm>
            <a:off x="0" y="6331382"/>
            <a:ext cx="12193200" cy="90000"/>
          </a:xfrm>
          <a:prstGeom prst="rect">
            <a:avLst/>
          </a:prstGeom>
          <a:gradFill flip="none" rotWithShape="1">
            <a:gsLst>
              <a:gs pos="81500">
                <a:srgbClr val="F8C134">
                  <a:lumMod val="80000"/>
                  <a:lumOff val="20000"/>
                </a:srgbClr>
              </a:gs>
              <a:gs pos="63000">
                <a:srgbClr val="C6C36D">
                  <a:lumMod val="80000"/>
                  <a:lumOff val="20000"/>
                </a:srgbClr>
              </a:gs>
              <a:gs pos="40000">
                <a:srgbClr val="8D9B63">
                  <a:lumMod val="80000"/>
                  <a:lumOff val="20000"/>
                </a:srgbClr>
              </a:gs>
              <a:gs pos="19000">
                <a:srgbClr val="6A9A98">
                  <a:lumMod val="80000"/>
                  <a:lumOff val="20000"/>
                </a:srgbClr>
              </a:gs>
              <a:gs pos="0">
                <a:srgbClr val="494F46">
                  <a:lumMod val="80000"/>
                  <a:lumOff val="20000"/>
                </a:srgbClr>
              </a:gs>
              <a:gs pos="100000">
                <a:srgbClr val="542306">
                  <a:lumMod val="80000"/>
                  <a:lumOff val="2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a:stCxn id="8" idx="2"/>
            <a:endCxn id="11" idx="0"/>
          </p:cNvCxnSpPr>
          <p:nvPr/>
        </p:nvCxnSpPr>
        <p:spPr>
          <a:xfrm>
            <a:off x="11461944" y="4858593"/>
            <a:ext cx="32169" cy="570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56338" y="2342962"/>
            <a:ext cx="1601949" cy="2246769"/>
          </a:xfrm>
          <a:prstGeom prst="rect">
            <a:avLst/>
          </a:prstGeom>
        </p:spPr>
        <p:txBody>
          <a:bodyPr wrap="square">
            <a:spAutoFit/>
          </a:bodyPr>
          <a:lstStyle/>
          <a:p>
            <a:r>
              <a:rPr lang="en-GB" sz="1400" dirty="0"/>
              <a:t>Titles</a:t>
            </a:r>
            <a:br>
              <a:rPr lang="en-GB" sz="1400" dirty="0"/>
            </a:br>
            <a:r>
              <a:rPr lang="en-GB" sz="1400" dirty="0"/>
              <a:t>Film titles</a:t>
            </a:r>
            <a:br>
              <a:rPr lang="en-GB" sz="1400" dirty="0"/>
            </a:br>
            <a:r>
              <a:rPr lang="en-GB" sz="1400" dirty="0"/>
              <a:t>Music</a:t>
            </a:r>
            <a:br>
              <a:rPr lang="en-GB" sz="1400" dirty="0"/>
            </a:br>
            <a:r>
              <a:rPr lang="en-GB" sz="1400" dirty="0"/>
              <a:t>Name Captions</a:t>
            </a:r>
            <a:br>
              <a:rPr lang="en-GB" sz="1400" dirty="0"/>
            </a:br>
            <a:r>
              <a:rPr lang="en-GB" sz="1400" dirty="0"/>
              <a:t>Length</a:t>
            </a:r>
            <a:br>
              <a:rPr lang="en-GB" sz="1400" dirty="0"/>
            </a:br>
            <a:r>
              <a:rPr lang="en-GB" sz="1400" dirty="0"/>
              <a:t>RELEASE DATE</a:t>
            </a:r>
            <a:br>
              <a:rPr lang="en-GB" sz="1400" dirty="0"/>
            </a:br>
            <a:r>
              <a:rPr lang="en-GB" sz="1400" dirty="0"/>
              <a:t>Social Media (?)</a:t>
            </a:r>
            <a:br>
              <a:rPr lang="en-GB" sz="1400" dirty="0"/>
            </a:br>
            <a:r>
              <a:rPr lang="en-GB" sz="1400" dirty="0"/>
              <a:t>BBFC Age Certification</a:t>
            </a:r>
            <a:br>
              <a:rPr lang="en-GB" sz="1400" dirty="0"/>
            </a:br>
            <a:r>
              <a:rPr lang="en-GB" sz="1400" dirty="0"/>
              <a:t>Production Logos</a:t>
            </a:r>
          </a:p>
        </p:txBody>
      </p:sp>
      <p:pic>
        <p:nvPicPr>
          <p:cNvPr id="7" name="Picture 6"/>
          <p:cNvPicPr>
            <a:picLocks noChangeAspect="1"/>
          </p:cNvPicPr>
          <p:nvPr/>
        </p:nvPicPr>
        <p:blipFill>
          <a:blip r:embed="rId5"/>
          <a:stretch>
            <a:fillRect/>
          </a:stretch>
        </p:blipFill>
        <p:spPr>
          <a:xfrm>
            <a:off x="8435546" y="5365743"/>
            <a:ext cx="2262224" cy="943328"/>
          </a:xfrm>
          <a:prstGeom prst="rect">
            <a:avLst/>
          </a:prstGeom>
        </p:spPr>
      </p:pic>
    </p:spTree>
    <p:extLst>
      <p:ext uri="{BB962C8B-B14F-4D97-AF65-F5344CB8AC3E}">
        <p14:creationId xmlns:p14="http://schemas.microsoft.com/office/powerpoint/2010/main" val="2593329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99966"/>
            <a:ext cx="4584879" cy="7727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Microsoft JhengHei" panose="020B0604030504040204" pitchFamily="34" charset="-120"/>
                <a:ea typeface="Microsoft JhengHei" panose="020B0604030504040204" pitchFamily="34" charset="-120"/>
              </a:rPr>
              <a:t>I am Legend</a:t>
            </a:r>
            <a:endParaRPr lang="en-GB"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sp>
        <p:nvSpPr>
          <p:cNvPr id="6" name="TextBox 5"/>
          <p:cNvSpPr txBox="1"/>
          <p:nvPr/>
        </p:nvSpPr>
        <p:spPr>
          <a:xfrm>
            <a:off x="0" y="715237"/>
            <a:ext cx="10665600" cy="6186309"/>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latin typeface="Segoe UI Light" panose="020B0502040204020203" pitchFamily="34" charset="0"/>
              </a:rPr>
              <a:t>Cuts from black </a:t>
            </a:r>
            <a:r>
              <a:rPr lang="en-GB" dirty="0" smtClean="0">
                <a:latin typeface="Segoe UI Light" panose="020B0502040204020203" pitchFamily="34" charset="0"/>
              </a:rPr>
              <a:t>and the </a:t>
            </a:r>
            <a:r>
              <a:rPr lang="en-GB" b="1" dirty="0" smtClean="0">
                <a:latin typeface="Segoe UI Light" panose="020B0502040204020203" pitchFamily="34" charset="0"/>
              </a:rPr>
              <a:t>sound effects </a:t>
            </a:r>
            <a:r>
              <a:rPr lang="en-GB" dirty="0" smtClean="0">
                <a:latin typeface="Segoe UI Light" panose="020B0502040204020203" pitchFamily="34" charset="0"/>
              </a:rPr>
              <a:t>off police sirens and people in distress as well as the </a:t>
            </a:r>
            <a:r>
              <a:rPr lang="en-GB" b="1" dirty="0" smtClean="0">
                <a:latin typeface="Segoe UI Light" panose="020B0502040204020203" pitchFamily="34" charset="0"/>
              </a:rPr>
              <a:t>narration</a:t>
            </a:r>
            <a:r>
              <a:rPr lang="en-GB" dirty="0" smtClean="0">
                <a:latin typeface="Segoe UI Light" panose="020B0502040204020203" pitchFamily="34" charset="0"/>
              </a:rPr>
              <a:t> of somebody saying ‘I’m not infected’ gives us an idea of how the plot of the film is going to be about a virus and the genre is </a:t>
            </a:r>
            <a:r>
              <a:rPr lang="en-GB" dirty="0">
                <a:latin typeface="Segoe UI Light" panose="020B0502040204020203" pitchFamily="34" charset="0"/>
              </a:rPr>
              <a:t>science-fiction horror </a:t>
            </a:r>
            <a:r>
              <a:rPr lang="en-GB" dirty="0" smtClean="0">
                <a:latin typeface="Segoe UI Light" panose="020B0502040204020203" pitchFamily="34" charset="0"/>
              </a:rPr>
              <a:t>genre.</a:t>
            </a:r>
          </a:p>
          <a:p>
            <a:pPr marL="285750" indent="-285750">
              <a:buFont typeface="Arial" panose="020B0604020202020204" pitchFamily="34" charset="0"/>
              <a:buChar char="•"/>
            </a:pPr>
            <a:r>
              <a:rPr lang="en-GB" dirty="0" smtClean="0">
                <a:latin typeface="Segoe UI Light" panose="020B0502040204020203" pitchFamily="34" charset="0"/>
              </a:rPr>
              <a:t>I feel that there were no </a:t>
            </a:r>
            <a:r>
              <a:rPr lang="en-GB" b="1" dirty="0" smtClean="0">
                <a:latin typeface="Segoe UI Light" panose="020B0502040204020203" pitchFamily="34" charset="0"/>
              </a:rPr>
              <a:t>name captions </a:t>
            </a:r>
            <a:r>
              <a:rPr lang="en-GB" dirty="0" smtClean="0">
                <a:latin typeface="Segoe UI Light" panose="020B0502040204020203" pitchFamily="34" charset="0"/>
              </a:rPr>
              <a:t>because of the fact that the actor Will Smith is already very well known and his name was also on the poster for the film.</a:t>
            </a:r>
          </a:p>
          <a:p>
            <a:pPr marL="285750" indent="-285750">
              <a:buFont typeface="Arial" panose="020B0604020202020204" pitchFamily="34" charset="0"/>
              <a:buChar char="•"/>
            </a:pPr>
            <a:r>
              <a:rPr lang="en-GB" dirty="0" smtClean="0">
                <a:latin typeface="Segoe UI Light" panose="020B0502040204020203" pitchFamily="34" charset="0"/>
              </a:rPr>
              <a:t>Throughout the trailer there are </a:t>
            </a:r>
            <a:r>
              <a:rPr lang="en-GB" b="1" dirty="0" smtClean="0">
                <a:latin typeface="Segoe UI Light" panose="020B0502040204020203" pitchFamily="34" charset="0"/>
              </a:rPr>
              <a:t>titles</a:t>
            </a:r>
            <a:r>
              <a:rPr lang="en-GB" dirty="0" smtClean="0">
                <a:latin typeface="Segoe UI Light" panose="020B0502040204020203" pitchFamily="34" charset="0"/>
              </a:rPr>
              <a:t> to show the routine of the character, the last title that says ‘night’ then has a black background and is synced with a low pitch </a:t>
            </a:r>
            <a:r>
              <a:rPr lang="en-GB" b="1" dirty="0" smtClean="0">
                <a:latin typeface="Segoe UI Light" panose="020B0502040204020203" pitchFamily="34" charset="0"/>
              </a:rPr>
              <a:t>sound effect</a:t>
            </a:r>
            <a:r>
              <a:rPr lang="en-GB" dirty="0" smtClean="0">
                <a:latin typeface="Segoe UI Light" panose="020B0502040204020203" pitchFamily="34" charset="0"/>
              </a:rPr>
              <a:t>, this is to give the impression that things are about to go bad and the entire tone is about to change when it becomes night.</a:t>
            </a:r>
          </a:p>
          <a:p>
            <a:pPr marL="285750" indent="-285750">
              <a:buFont typeface="Arial" panose="020B0604020202020204" pitchFamily="34" charset="0"/>
              <a:buChar char="•"/>
            </a:pPr>
            <a:r>
              <a:rPr lang="en-GB" dirty="0" smtClean="0">
                <a:latin typeface="Segoe UI Light" panose="020B0502040204020203" pitchFamily="34" charset="0"/>
              </a:rPr>
              <a:t>The </a:t>
            </a:r>
            <a:r>
              <a:rPr lang="en-GB" b="1" dirty="0" smtClean="0">
                <a:latin typeface="Segoe UI Light" panose="020B0502040204020203" pitchFamily="34" charset="0"/>
              </a:rPr>
              <a:t>music</a:t>
            </a:r>
            <a:r>
              <a:rPr lang="en-GB" dirty="0" smtClean="0">
                <a:latin typeface="Segoe UI Light" panose="020B0502040204020203" pitchFamily="34" charset="0"/>
              </a:rPr>
              <a:t> is also consistent throughout apart from when it comes to the more tense part where it is similar music however it is sped up, made louder and more instruments are added.</a:t>
            </a:r>
          </a:p>
          <a:p>
            <a:pPr marL="285750" indent="-285750">
              <a:buFont typeface="Arial" panose="020B0604020202020204" pitchFamily="34" charset="0"/>
              <a:buChar char="•"/>
            </a:pPr>
            <a:r>
              <a:rPr lang="en-GB" b="1" dirty="0" smtClean="0">
                <a:latin typeface="Segoe UI Light" panose="020B0502040204020203" pitchFamily="34" charset="0"/>
              </a:rPr>
              <a:t>Production company logos </a:t>
            </a:r>
            <a:r>
              <a:rPr lang="en-GB" dirty="0" smtClean="0">
                <a:latin typeface="Segoe UI Light" panose="020B0502040204020203" pitchFamily="34" charset="0"/>
              </a:rPr>
              <a:t>are shown as the trailer starts with a black background to increase the focus on them.</a:t>
            </a:r>
          </a:p>
          <a:p>
            <a:pPr marL="285750" indent="-285750">
              <a:buFont typeface="Arial" panose="020B0604020202020204" pitchFamily="34" charset="0"/>
              <a:buChar char="•"/>
            </a:pPr>
            <a:r>
              <a:rPr lang="en-GB" dirty="0" smtClean="0">
                <a:latin typeface="Segoe UI Light" panose="020B0502040204020203" pitchFamily="34" charset="0"/>
              </a:rPr>
              <a:t>There are shots of the main character speaking to </a:t>
            </a:r>
            <a:r>
              <a:rPr lang="en-GB" b="1" dirty="0" smtClean="0">
                <a:latin typeface="Segoe UI Light" panose="020B0502040204020203" pitchFamily="34" charset="0"/>
              </a:rPr>
              <a:t>props</a:t>
            </a:r>
            <a:r>
              <a:rPr lang="en-GB" dirty="0" smtClean="0">
                <a:latin typeface="Segoe UI Light" panose="020B0502040204020203" pitchFamily="34" charset="0"/>
              </a:rPr>
              <a:t> like mannequins to convey how alone he is and how it has affected him mentally.</a:t>
            </a:r>
          </a:p>
          <a:p>
            <a:pPr marL="285750" indent="-285750">
              <a:buFont typeface="Arial" panose="020B0604020202020204" pitchFamily="34" charset="0"/>
              <a:buChar char="•"/>
            </a:pPr>
            <a:r>
              <a:rPr lang="en-GB" dirty="0" smtClean="0">
                <a:latin typeface="Segoe UI Light" panose="020B0502040204020203" pitchFamily="34" charset="0"/>
              </a:rPr>
              <a:t>At the end of the trailer there are production logos shown again as well as the release date of the film and a web address that leads to the film’s website. This is also written in a similar or the same </a:t>
            </a:r>
            <a:r>
              <a:rPr lang="en-GB" b="1" dirty="0" smtClean="0">
                <a:latin typeface="Segoe UI Light" panose="020B0502040204020203" pitchFamily="34" charset="0"/>
              </a:rPr>
              <a:t>font</a:t>
            </a:r>
            <a:r>
              <a:rPr lang="en-GB" dirty="0" smtClean="0">
                <a:latin typeface="Segoe UI Light" panose="020B0502040204020203" pitchFamily="34" charset="0"/>
              </a:rPr>
              <a:t> to what is on the films poster as this fits with the </a:t>
            </a:r>
            <a:r>
              <a:rPr lang="en-GB" b="1" dirty="0" smtClean="0">
                <a:latin typeface="Segoe UI Light" panose="020B0502040204020203" pitchFamily="34" charset="0"/>
              </a:rPr>
              <a:t>house style </a:t>
            </a:r>
            <a:r>
              <a:rPr lang="en-GB" dirty="0" smtClean="0">
                <a:latin typeface="Segoe UI Light" panose="020B0502040204020203" pitchFamily="34" charset="0"/>
              </a:rPr>
              <a:t>of the film.</a:t>
            </a:r>
          </a:p>
          <a:p>
            <a:pPr marL="285750" indent="-285750">
              <a:buFont typeface="Arial" panose="020B0604020202020204" pitchFamily="34" charset="0"/>
              <a:buChar char="•"/>
            </a:pPr>
            <a:r>
              <a:rPr lang="en-GB" dirty="0" smtClean="0">
                <a:latin typeface="Segoe UI Light" panose="020B0502040204020203" pitchFamily="34" charset="0"/>
              </a:rPr>
              <a:t>The trailer gives a glimpse of the </a:t>
            </a:r>
            <a:r>
              <a:rPr lang="en-GB" b="1" dirty="0" smtClean="0">
                <a:latin typeface="Segoe UI Light" panose="020B0502040204020203" pitchFamily="34" charset="0"/>
              </a:rPr>
              <a:t>equilibrium</a:t>
            </a:r>
            <a:r>
              <a:rPr lang="en-GB" dirty="0" smtClean="0">
                <a:latin typeface="Segoe UI Light" panose="020B0502040204020203" pitchFamily="34" charset="0"/>
              </a:rPr>
              <a:t> with the protagonist being with his family briefly, it then doesn’t hesitate to show the </a:t>
            </a:r>
            <a:r>
              <a:rPr lang="en-GB" b="1" dirty="0" smtClean="0">
                <a:latin typeface="Segoe UI Light" panose="020B0502040204020203" pitchFamily="34" charset="0"/>
              </a:rPr>
              <a:t>disruption</a:t>
            </a:r>
            <a:r>
              <a:rPr lang="en-GB" dirty="0" smtClean="0">
                <a:latin typeface="Segoe UI Light" panose="020B0502040204020203" pitchFamily="34" charset="0"/>
              </a:rPr>
              <a:t> as there is a </a:t>
            </a:r>
            <a:r>
              <a:rPr lang="en-GB" b="1" dirty="0" smtClean="0">
                <a:latin typeface="Segoe UI Light" panose="020B0502040204020203" pitchFamily="34" charset="0"/>
              </a:rPr>
              <a:t>CGI</a:t>
            </a:r>
            <a:r>
              <a:rPr lang="en-GB" dirty="0" smtClean="0">
                <a:latin typeface="Segoe UI Light" panose="020B0502040204020203" pitchFamily="34" charset="0"/>
              </a:rPr>
              <a:t> explosion on a bridge to represent the connection between the </a:t>
            </a:r>
            <a:r>
              <a:rPr lang="en-GB" b="1" dirty="0" smtClean="0">
                <a:latin typeface="Segoe UI Light" panose="020B0502040204020203" pitchFamily="34" charset="0"/>
              </a:rPr>
              <a:t>protagonist</a:t>
            </a:r>
            <a:r>
              <a:rPr lang="en-GB" dirty="0" smtClean="0">
                <a:latin typeface="Segoe UI Light" panose="020B0502040204020203" pitchFamily="34" charset="0"/>
              </a:rPr>
              <a:t> and his family has been destroyed.</a:t>
            </a:r>
          </a:p>
          <a:p>
            <a:pPr marL="285750" indent="-285750">
              <a:buFont typeface="Arial" panose="020B0604020202020204" pitchFamily="34" charset="0"/>
              <a:buChar char="•"/>
            </a:pPr>
            <a:endParaRPr lang="en-GB" dirty="0" smtClean="0">
              <a:latin typeface="Segoe UI Light" panose="020B0502040204020203" pitchFamily="34" charset="0"/>
            </a:endParaRPr>
          </a:p>
          <a:p>
            <a:pPr marL="285750" indent="-285750">
              <a:buFont typeface="Arial" panose="020B0604020202020204" pitchFamily="34" charset="0"/>
              <a:buChar char="•"/>
            </a:pPr>
            <a:endParaRPr lang="en-GB" dirty="0" smtClean="0">
              <a:latin typeface="Segoe UI Light" panose="020B0502040204020203"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0665600" y="0"/>
            <a:ext cx="1526400" cy="2224800"/>
          </a:xfrm>
          <a:prstGeom prst="rect">
            <a:avLst/>
          </a:prstGeom>
        </p:spPr>
      </p:pic>
      <p:sp>
        <p:nvSpPr>
          <p:cNvPr id="5" name="Rectangle 4"/>
          <p:cNvSpPr>
            <a:spLocks noChangeAspect="1"/>
          </p:cNvSpPr>
          <p:nvPr/>
        </p:nvSpPr>
        <p:spPr>
          <a:xfrm>
            <a:off x="0" y="6421382"/>
            <a:ext cx="12192000" cy="447925"/>
          </a:xfrm>
          <a:prstGeom prst="rect">
            <a:avLst/>
          </a:prstGeom>
          <a:solidFill>
            <a:srgbClr val="9660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a:spLocks/>
          </p:cNvSpPr>
          <p:nvPr/>
        </p:nvSpPr>
        <p:spPr>
          <a:xfrm flipV="1">
            <a:off x="0" y="6345284"/>
            <a:ext cx="12193200" cy="89638"/>
          </a:xfrm>
          <a:prstGeom prst="rect">
            <a:avLst/>
          </a:prstGeom>
          <a:solidFill>
            <a:srgbClr val="BB943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665600" y="3740391"/>
            <a:ext cx="1862798" cy="1200329"/>
          </a:xfrm>
          <a:prstGeom prst="rect">
            <a:avLst/>
          </a:prstGeom>
          <a:noFill/>
        </p:spPr>
        <p:txBody>
          <a:bodyPr wrap="square" rtlCol="0">
            <a:spAutoFit/>
          </a:bodyPr>
          <a:lstStyle/>
          <a:p>
            <a:pPr algn="ctr"/>
            <a:r>
              <a:rPr lang="en-GB" sz="20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t>Link </a:t>
            </a:r>
            <a:r>
              <a:rPr lang="en-GB" sz="16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t/>
            </a:r>
            <a:br>
              <a:rPr lang="en-GB" sz="16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br>
            <a:r>
              <a:rPr lang="en-GB" sz="24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t>to </a:t>
            </a:r>
            <a:r>
              <a:rPr lang="en-GB" sz="16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t/>
            </a:r>
            <a:br>
              <a:rPr lang="en-GB" sz="16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br>
            <a:r>
              <a:rPr lang="en-GB" sz="2800" b="1" dirty="0" smtClean="0">
                <a:solidFill>
                  <a:srgbClr val="9B8B57"/>
                </a:solidFill>
                <a:latin typeface="Segoe UI" panose="020B0502040204020203" pitchFamily="34" charset="0"/>
                <a:ea typeface="Segoe UI" panose="020B0502040204020203" pitchFamily="34" charset="0"/>
                <a:cs typeface="Segoe UI" panose="020B0502040204020203" pitchFamily="34" charset="0"/>
              </a:rPr>
              <a:t>video</a:t>
            </a:r>
            <a:endParaRPr lang="en-GB" sz="2800" b="1" dirty="0">
              <a:solidFill>
                <a:srgbClr val="9B8B57"/>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 name="Curved Connector 8"/>
          <p:cNvCxnSpPr>
            <a:stCxn id="8" idx="1"/>
            <a:endCxn id="3" idx="1"/>
          </p:cNvCxnSpPr>
          <p:nvPr/>
        </p:nvCxnSpPr>
        <p:spPr>
          <a:xfrm rot="10800000" flipH="1" flipV="1">
            <a:off x="10665600" y="4340555"/>
            <a:ext cx="843436" cy="1479095"/>
          </a:xfrm>
          <a:prstGeom prst="curvedConnector3">
            <a:avLst>
              <a:gd name="adj1" fmla="val -2710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9036" y="5217920"/>
            <a:ext cx="682964" cy="1203461"/>
          </a:xfrm>
          <a:prstGeom prst="rect">
            <a:avLst/>
          </a:prstGeom>
        </p:spPr>
      </p:pic>
    </p:spTree>
    <p:extLst>
      <p:ext uri="{BB962C8B-B14F-4D97-AF65-F5344CB8AC3E}">
        <p14:creationId xmlns:p14="http://schemas.microsoft.com/office/powerpoint/2010/main" val="202945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TotalTime>
  <Words>1820</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Microsoft JhengHei</vt:lpstr>
      <vt:lpstr>Microsoft JhengHei UI</vt:lpstr>
      <vt:lpstr>Arial</vt:lpstr>
      <vt:lpstr>Calibri</vt:lpstr>
      <vt:lpstr>Calibri Light</vt:lpstr>
      <vt:lpstr>Eras Light ITC</vt:lpstr>
      <vt:lpstr>Segoe UI</vt:lpstr>
      <vt:lpstr>Segoe UI Light</vt:lpstr>
      <vt:lpstr>Office Theme</vt:lpstr>
      <vt:lpstr>6-10 Film trailers</vt:lpstr>
      <vt:lpstr>PowerPoint Presentation</vt:lpstr>
      <vt:lpstr>PowerPoint Presentation</vt:lpstr>
      <vt:lpstr>PowerPoint Presentation</vt:lpstr>
      <vt:lpstr>PowerPoint Presentation</vt:lpstr>
      <vt:lpstr>PowerPoint Presentation</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Nutt George</dc:creator>
  <cp:lastModifiedBy>Nutt George</cp:lastModifiedBy>
  <cp:revision>45</cp:revision>
  <cp:lastPrinted>2016-10-03T10:47:05Z</cp:lastPrinted>
  <dcterms:created xsi:type="dcterms:W3CDTF">2016-06-13T08:29:01Z</dcterms:created>
  <dcterms:modified xsi:type="dcterms:W3CDTF">2016-10-03T10:50:21Z</dcterms:modified>
</cp:coreProperties>
</file>