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sldIdLst>
    <p:sldId id="256" r:id="rId2"/>
    <p:sldId id="257" r:id="rId3"/>
    <p:sldId id="258" r:id="rId4"/>
    <p:sldId id="259" r:id="rId5"/>
    <p:sldId id="262"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1C1"/>
    <a:srgbClr val="8D1454"/>
    <a:srgbClr val="544D2F"/>
    <a:srgbClr val="9A9997"/>
    <a:srgbClr val="5E5E64"/>
    <a:srgbClr val="DC230F"/>
    <a:srgbClr val="6884D6"/>
    <a:srgbClr val="EB6C23"/>
    <a:srgbClr val="56D3CB"/>
    <a:srgbClr val="A0F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snapToGrid="0">
      <p:cViewPr varScale="1">
        <p:scale>
          <a:sx n="67" d="100"/>
          <a:sy n="67" d="100"/>
        </p:scale>
        <p:origin x="156" y="1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1DED6E-60C2-4BD7-BA33-349A08BDA1C8}"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245773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1DED6E-60C2-4BD7-BA33-349A08BDA1C8}"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224553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1DED6E-60C2-4BD7-BA33-349A08BDA1C8}"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115917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113907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155613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360118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394680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421457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199277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14/10/2016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104546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1DED6E-60C2-4BD7-BA33-349A08BDA1C8}"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91497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DED6E-60C2-4BD7-BA33-349A08BDA1C8}"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56190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1DED6E-60C2-4BD7-BA33-349A08BDA1C8}"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69626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1DED6E-60C2-4BD7-BA33-349A08BDA1C8}" type="datetimeFigureOut">
              <a:rPr lang="en-GB" smtClean="0"/>
              <a:t>14/10/2016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26759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1DED6E-60C2-4BD7-BA33-349A08BDA1C8}" type="datetimeFigureOut">
              <a:rPr lang="en-GB" smtClean="0"/>
              <a:t>14/10/2016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209365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DED6E-60C2-4BD7-BA33-349A08BDA1C8}" type="datetimeFigureOut">
              <a:rPr lang="en-GB" smtClean="0"/>
              <a:t>14/10/2016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278420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DED6E-60C2-4BD7-BA33-349A08BDA1C8}"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67248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DED6E-60C2-4BD7-BA33-349A08BDA1C8}"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6F82F-335D-424E-BA2E-6A5588465146}" type="slidenum">
              <a:rPr lang="en-GB" smtClean="0"/>
              <a:t>‹#›</a:t>
            </a:fld>
            <a:endParaRPr lang="en-GB"/>
          </a:p>
        </p:txBody>
      </p:sp>
    </p:spTree>
    <p:extLst>
      <p:ext uri="{BB962C8B-B14F-4D97-AF65-F5344CB8AC3E}">
        <p14:creationId xmlns:p14="http://schemas.microsoft.com/office/powerpoint/2010/main" val="52716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DED6E-60C2-4BD7-BA33-349A08BDA1C8}" type="datetimeFigureOut">
              <a:rPr lang="en-GB" smtClean="0"/>
              <a:t>14/10/2016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6F82F-335D-424E-BA2E-6A5588465146}" type="slidenum">
              <a:rPr lang="en-GB" smtClean="0"/>
              <a:t>‹#›</a:t>
            </a:fld>
            <a:endParaRPr lang="en-GB"/>
          </a:p>
        </p:txBody>
      </p:sp>
    </p:spTree>
    <p:extLst>
      <p:ext uri="{BB962C8B-B14F-4D97-AF65-F5344CB8AC3E}">
        <p14:creationId xmlns:p14="http://schemas.microsoft.com/office/powerpoint/2010/main" val="31303563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839" r:id="rId16"/>
    <p:sldLayoutId id="2147483840" r:id="rId17"/>
    <p:sldLayoutId id="214748379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GbxmsDFVnE"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EJnMQG9ev8" TargetMode="External"/><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okKUqLcvD8"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mRih_VtVAs" TargetMode="External"/><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I8XBKb6DQk" TargetMode="External"/><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028" y="1725561"/>
            <a:ext cx="10058400" cy="2344994"/>
          </a:xfrm>
        </p:spPr>
        <p:txBody>
          <a:bodyPr>
            <a:noAutofit/>
          </a:bodyPr>
          <a:lstStyle/>
          <a:p>
            <a:r>
              <a:rPr lang="en-GB" sz="11500" b="1" dirty="0" smtClean="0">
                <a:latin typeface="Eras Light ITC" panose="020B0402030504020804" pitchFamily="34" charset="0"/>
                <a:ea typeface="Segoe UI" panose="020B0502040204020203" pitchFamily="34" charset="0"/>
                <a:cs typeface="Segoe UI" panose="020B0502040204020203" pitchFamily="34" charset="0"/>
              </a:rPr>
              <a:t>1-5 Film trailers</a:t>
            </a:r>
            <a:endParaRPr lang="en-GB" sz="11500" b="1" dirty="0">
              <a:latin typeface="Eras Light ITC" panose="020B0402030504020804" pitchFamily="34" charset="0"/>
              <a:ea typeface="Segoe UI" panose="020B0502040204020203" pitchFamily="34" charset="0"/>
              <a:cs typeface="Segoe UI" panose="020B0502040204020203" pitchFamily="34" charset="0"/>
            </a:endParaRPr>
          </a:p>
        </p:txBody>
      </p:sp>
      <p:sp>
        <p:nvSpPr>
          <p:cNvPr id="3" name="TextBox 2"/>
          <p:cNvSpPr txBox="1"/>
          <p:nvPr/>
        </p:nvSpPr>
        <p:spPr>
          <a:xfrm>
            <a:off x="4017460" y="4468762"/>
            <a:ext cx="4247535"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George Nutt</a:t>
            </a:r>
            <a:endParaRPr lang="en-GB"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5" name="Rectangle 4"/>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04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2406"/>
            <a:ext cx="4675239" cy="772733"/>
          </a:xfrm>
        </p:spPr>
        <p:txBody>
          <a:bodyPr>
            <a:noAutofit/>
          </a:bodyPr>
          <a:lstStyle/>
          <a:p>
            <a:r>
              <a:rPr lang="en-GB" dirty="0" smtClean="0">
                <a:solidFill>
                  <a:schemeClr val="tx1">
                    <a:lumMod val="75000"/>
                    <a:lumOff val="25000"/>
                  </a:schemeClr>
                </a:solidFill>
              </a:rPr>
              <a:t>Star Wars: The Force Awakens</a:t>
            </a:r>
            <a:endParaRPr lang="en-GB" dirty="0">
              <a:solidFill>
                <a:schemeClr val="tx1">
                  <a:lumMod val="75000"/>
                  <a:lumOff val="25000"/>
                </a:schemeClr>
              </a:solidFill>
            </a:endParaRPr>
          </a:p>
        </p:txBody>
      </p:sp>
      <p:pic>
        <p:nvPicPr>
          <p:cNvPr id="21" name="Content Placeholder 2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156400"/>
          </a:xfrm>
        </p:spPr>
      </p:pic>
      <p:sp>
        <p:nvSpPr>
          <p:cNvPr id="3" name="Rectangle 2"/>
          <p:cNvSpPr/>
          <p:nvPr/>
        </p:nvSpPr>
        <p:spPr>
          <a:xfrm>
            <a:off x="0" y="6434962"/>
            <a:ext cx="12192000" cy="447925"/>
          </a:xfrm>
          <a:prstGeom prst="rect">
            <a:avLst/>
          </a:prstGeom>
          <a:gradFill flip="none" rotWithShape="1">
            <a:gsLst>
              <a:gs pos="100000">
                <a:srgbClr val="8B0D02"/>
              </a:gs>
              <a:gs pos="58000">
                <a:srgbClr val="D55729">
                  <a:alpha val="97000"/>
                </a:srgbClr>
              </a:gs>
              <a:gs pos="0">
                <a:srgbClr val="132DA0"/>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271508" y="-76336"/>
            <a:ext cx="3929063" cy="1384995"/>
            <a:chOff x="4278553" y="-127869"/>
            <a:chExt cx="3929063" cy="1384995"/>
          </a:xfrm>
        </p:grpSpPr>
        <p:pic>
          <p:nvPicPr>
            <p:cNvPr id="8" name="Picture 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4178" t="23574" r="25743" b="23603"/>
            <a:stretch/>
          </p:blipFill>
          <p:spPr>
            <a:xfrm>
              <a:off x="4278553" y="45163"/>
              <a:ext cx="1076633" cy="1135626"/>
            </a:xfrm>
            <a:prstGeom prst="rect">
              <a:avLst/>
            </a:prstGeom>
          </p:spPr>
        </p:pic>
        <p:sp>
          <p:nvSpPr>
            <p:cNvPr id="11" name="TextBox 10"/>
            <p:cNvSpPr txBox="1"/>
            <p:nvPr/>
          </p:nvSpPr>
          <p:spPr>
            <a:xfrm>
              <a:off x="7017445" y="-127869"/>
              <a:ext cx="1190171" cy="1384995"/>
            </a:xfrm>
            <a:prstGeom prst="rect">
              <a:avLst/>
            </a:prstGeom>
            <a:noFill/>
          </p:spPr>
          <p:txBody>
            <a:bodyPr wrap="square" rtlCol="0">
              <a:spAutoFit/>
            </a:bodyPr>
            <a:lstStyle/>
            <a:p>
              <a:pPr algn="ctr"/>
              <a:r>
                <a:rPr lang="en-GB" sz="2800" dirty="0" smtClean="0">
                  <a:ln w="19050">
                    <a:solidFill>
                      <a:srgbClr val="544D2F"/>
                    </a:solidFill>
                  </a:ln>
                  <a:latin typeface="Segoe UI" panose="020B0502040204020203" pitchFamily="34" charset="0"/>
                  <a:ea typeface="Segoe UI" panose="020B0502040204020203" pitchFamily="34" charset="0"/>
                  <a:cs typeface="Segoe UI" panose="020B0502040204020203" pitchFamily="34" charset="0"/>
                </a:rPr>
                <a:t>Link to video</a:t>
              </a:r>
              <a:endParaRPr lang="en-GB" sz="2800" dirty="0">
                <a:ln w="19050">
                  <a:solidFill>
                    <a:srgbClr val="544D2F"/>
                  </a:solidFill>
                </a:ln>
                <a:latin typeface="Segoe UI" panose="020B0502040204020203" pitchFamily="34" charset="0"/>
                <a:ea typeface="Segoe UI" panose="020B0502040204020203" pitchFamily="34" charset="0"/>
                <a:cs typeface="Segoe UI" panose="020B0502040204020203" pitchFamily="34" charset="0"/>
              </a:endParaRPr>
            </a:p>
          </p:txBody>
        </p:sp>
        <p:cxnSp>
          <p:nvCxnSpPr>
            <p:cNvPr id="13" name="Curved Connector 12"/>
            <p:cNvCxnSpPr>
              <a:stCxn id="11" idx="1"/>
              <a:endCxn id="8" idx="3"/>
            </p:cNvCxnSpPr>
            <p:nvPr/>
          </p:nvCxnSpPr>
          <p:spPr>
            <a:xfrm rot="10800000" flipV="1">
              <a:off x="5355187" y="564628"/>
              <a:ext cx="1662259" cy="48347"/>
            </a:xfrm>
            <a:prstGeom prst="curvedConnector3">
              <a:avLst>
                <a:gd name="adj1" fmla="val 517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rotWithShape="1">
          <a:blip r:embed="rId5"/>
          <a:srcRect t="2057" b="1"/>
          <a:stretch/>
        </p:blipFill>
        <p:spPr>
          <a:xfrm>
            <a:off x="1" y="5258853"/>
            <a:ext cx="2606320" cy="1069035"/>
          </a:xfrm>
          <a:prstGeom prst="rect">
            <a:avLst/>
          </a:prstGeom>
        </p:spPr>
      </p:pic>
      <p:pic>
        <p:nvPicPr>
          <p:cNvPr id="19" name="Picture 18"/>
          <p:cNvPicPr>
            <a:picLocks noChangeAspect="1"/>
          </p:cNvPicPr>
          <p:nvPr/>
        </p:nvPicPr>
        <p:blipFill rotWithShape="1">
          <a:blip r:embed="rId6"/>
          <a:srcRect t="2330" b="1613"/>
          <a:stretch/>
        </p:blipFill>
        <p:spPr>
          <a:xfrm>
            <a:off x="9542206" y="5264458"/>
            <a:ext cx="2649794" cy="1073808"/>
          </a:xfrm>
          <a:prstGeom prst="rect">
            <a:avLst/>
          </a:prstGeom>
        </p:spPr>
      </p:pic>
      <p:sp>
        <p:nvSpPr>
          <p:cNvPr id="7" name="TextBox 6"/>
          <p:cNvSpPr txBox="1"/>
          <p:nvPr/>
        </p:nvSpPr>
        <p:spPr>
          <a:xfrm>
            <a:off x="-61913" y="1177736"/>
            <a:ext cx="10665600" cy="4081117"/>
          </a:xfrm>
          <a:prstGeom prst="rect">
            <a:avLst/>
          </a:prstGeom>
          <a:noFill/>
        </p:spPr>
        <p:txBody>
          <a:bodyPr wrap="square" rtlCol="0">
            <a:spAutoFit/>
          </a:bodyPr>
          <a:lstStyle/>
          <a:p>
            <a:pPr marL="285750" indent="-285750">
              <a:buFont typeface="Arial" panose="020B0604020202020204" pitchFamily="34" charset="0"/>
              <a:buChar char="•"/>
            </a:pPr>
            <a:r>
              <a:rPr lang="en-GB" sz="1620" dirty="0" smtClean="0">
                <a:latin typeface="Segoe UI Light" panose="020B0502040204020203" pitchFamily="34" charset="0"/>
              </a:rPr>
              <a:t>It begins with </a:t>
            </a:r>
            <a:r>
              <a:rPr lang="en-GB" sz="1620" b="1" dirty="0" smtClean="0">
                <a:latin typeface="Segoe UI Light" panose="020B0502040204020203" pitchFamily="34" charset="0"/>
              </a:rPr>
              <a:t>synchronous</a:t>
            </a:r>
            <a:r>
              <a:rPr lang="en-GB" sz="1620" dirty="0" smtClean="0">
                <a:latin typeface="Segoe UI Light" panose="020B0502040204020203" pitchFamily="34" charset="0"/>
              </a:rPr>
              <a:t> sound of the music that fits with the camera cuts. Also the sound starts off calm and quiet then slowly rises to get louder as the film begins to show more of what is happening.</a:t>
            </a:r>
            <a:endParaRPr lang="en-GB" sz="1620" dirty="0">
              <a:latin typeface="Segoe UI Light" panose="020B0502040204020203" pitchFamily="34" charset="0"/>
            </a:endParaRPr>
          </a:p>
          <a:p>
            <a:pPr marL="285750" indent="-285750">
              <a:buFont typeface="Arial" panose="020B0604020202020204" pitchFamily="34" charset="0"/>
              <a:buChar char="•"/>
            </a:pPr>
            <a:r>
              <a:rPr lang="en-GB" sz="1620" dirty="0" smtClean="0">
                <a:latin typeface="Segoe UI Light" panose="020B0502040204020203" pitchFamily="34" charset="0"/>
              </a:rPr>
              <a:t>There is then a </a:t>
            </a:r>
            <a:r>
              <a:rPr lang="en-GB" sz="1620" b="1" dirty="0" smtClean="0">
                <a:latin typeface="Segoe UI Light" panose="020B0502040204020203" pitchFamily="34" charset="0"/>
              </a:rPr>
              <a:t>close up </a:t>
            </a:r>
            <a:r>
              <a:rPr lang="en-GB" sz="1620" dirty="0" smtClean="0">
                <a:latin typeface="Segoe UI Light" panose="020B0502040204020203" pitchFamily="34" charset="0"/>
              </a:rPr>
              <a:t>of the main character however her face is covered by her </a:t>
            </a:r>
            <a:r>
              <a:rPr lang="en-GB" sz="1620" b="1" dirty="0" smtClean="0">
                <a:latin typeface="Segoe UI Light" panose="020B0502040204020203" pitchFamily="34" charset="0"/>
              </a:rPr>
              <a:t>costume</a:t>
            </a:r>
            <a:r>
              <a:rPr lang="en-GB" sz="1620" dirty="0" smtClean="0">
                <a:latin typeface="Segoe UI Light" panose="020B0502040204020203" pitchFamily="34" charset="0"/>
              </a:rPr>
              <a:t> to add suspense to the actual reveal of the character it is also gives us no information on anything about them, including the gender so when it is revealed that the main protagonist is a girl, it is more of a surprise as it is an anti stereotype; a common convention in most films is to have a male protagonists and generally the female is seen as the weaker ‘</a:t>
            </a:r>
            <a:r>
              <a:rPr lang="en-GB" sz="1620" b="1" dirty="0" smtClean="0">
                <a:latin typeface="Segoe UI Light" panose="020B0502040204020203" pitchFamily="34" charset="0"/>
              </a:rPr>
              <a:t>damsel in distress</a:t>
            </a:r>
            <a:r>
              <a:rPr lang="en-GB" sz="1620" dirty="0" smtClean="0">
                <a:latin typeface="Segoe UI Light" panose="020B0502040204020203" pitchFamily="34" charset="0"/>
              </a:rPr>
              <a:t>’ character.</a:t>
            </a:r>
          </a:p>
          <a:p>
            <a:pPr marL="285750" indent="-285750">
              <a:buFont typeface="Arial" panose="020B0604020202020204" pitchFamily="34" charset="0"/>
              <a:buChar char="•"/>
            </a:pPr>
            <a:r>
              <a:rPr lang="en-GB" sz="1620" dirty="0" smtClean="0">
                <a:latin typeface="Segoe UI Light" panose="020B0502040204020203" pitchFamily="34" charset="0"/>
              </a:rPr>
              <a:t>There is then a </a:t>
            </a:r>
            <a:r>
              <a:rPr lang="en-GB" sz="1620" b="1" dirty="0" smtClean="0">
                <a:latin typeface="Segoe UI Light" panose="020B0502040204020203" pitchFamily="34" charset="0"/>
              </a:rPr>
              <a:t>voiceover </a:t>
            </a:r>
            <a:r>
              <a:rPr lang="en-GB" sz="1620" dirty="0" smtClean="0">
                <a:latin typeface="Segoe UI Light" panose="020B0502040204020203" pitchFamily="34" charset="0"/>
              </a:rPr>
              <a:t>to asking the question ‘Who are you?’ which focuses the attention on who the main character is. As well as this, the use of the voiceover also reveals the voices of the new characters.</a:t>
            </a:r>
          </a:p>
          <a:p>
            <a:pPr marL="285750" indent="-285750">
              <a:buFont typeface="Arial" panose="020B0604020202020204" pitchFamily="34" charset="0"/>
              <a:buChar char="•"/>
            </a:pPr>
            <a:r>
              <a:rPr lang="en-GB" sz="1620" dirty="0" smtClean="0">
                <a:latin typeface="Segoe UI Light" panose="020B0502040204020203" pitchFamily="34" charset="0"/>
              </a:rPr>
              <a:t>There are many </a:t>
            </a:r>
            <a:r>
              <a:rPr lang="en-GB" sz="1620" b="1" dirty="0" smtClean="0">
                <a:latin typeface="Segoe UI Light" panose="020B0502040204020203" pitchFamily="34" charset="0"/>
              </a:rPr>
              <a:t>establishing wide shots </a:t>
            </a:r>
            <a:r>
              <a:rPr lang="en-GB" sz="1620" dirty="0" smtClean="0">
                <a:latin typeface="Segoe UI Light" panose="020B0502040204020203" pitchFamily="34" charset="0"/>
              </a:rPr>
              <a:t>to show the overall mise en scene of the film with the costumes, props, lighting and locations. These are very clichéd to sci fi genre with storm troopers </a:t>
            </a:r>
            <a:r>
              <a:rPr lang="en-GB" sz="1620" b="1" dirty="0" smtClean="0">
                <a:latin typeface="Segoe UI Light" panose="020B0502040204020203" pitchFamily="34" charset="0"/>
              </a:rPr>
              <a:t>costume’s</a:t>
            </a:r>
            <a:r>
              <a:rPr lang="en-GB" sz="1620" dirty="0" smtClean="0">
                <a:latin typeface="Segoe UI Light" panose="020B0502040204020203" pitchFamily="34" charset="0"/>
              </a:rPr>
              <a:t> resembling robots and most characters were holding </a:t>
            </a:r>
            <a:r>
              <a:rPr lang="en-GB" sz="1620" b="1" dirty="0" smtClean="0">
                <a:latin typeface="Segoe UI Light" panose="020B0502040204020203" pitchFamily="34" charset="0"/>
              </a:rPr>
              <a:t>prop</a:t>
            </a:r>
            <a:r>
              <a:rPr lang="en-GB" sz="1620" dirty="0" smtClean="0">
                <a:latin typeface="Segoe UI Light" panose="020B0502040204020203" pitchFamily="34" charset="0"/>
              </a:rPr>
              <a:t> weapons that are impossible to have in reality and are used through </a:t>
            </a:r>
            <a:r>
              <a:rPr lang="en-GB" sz="1620" b="1" dirty="0" smtClean="0">
                <a:latin typeface="Segoe UI Light" panose="020B0502040204020203" pitchFamily="34" charset="0"/>
              </a:rPr>
              <a:t>special effects.</a:t>
            </a:r>
          </a:p>
          <a:p>
            <a:pPr marL="285750" indent="-285750">
              <a:buFont typeface="Arial" panose="020B0604020202020204" pitchFamily="34" charset="0"/>
              <a:buChar char="•"/>
            </a:pPr>
            <a:r>
              <a:rPr lang="en-GB" sz="1620" dirty="0" smtClean="0">
                <a:latin typeface="Segoe UI Light" panose="020B0502040204020203" pitchFamily="34" charset="0"/>
              </a:rPr>
              <a:t>The </a:t>
            </a:r>
            <a:r>
              <a:rPr lang="en-GB" sz="1620" b="1" dirty="0" smtClean="0">
                <a:latin typeface="Segoe UI Light" panose="020B0502040204020203" pitchFamily="34" charset="0"/>
              </a:rPr>
              <a:t>location</a:t>
            </a:r>
            <a:r>
              <a:rPr lang="en-GB" sz="1620" dirty="0" smtClean="0">
                <a:latin typeface="Segoe UI Light" panose="020B0502040204020203" pitchFamily="34" charset="0"/>
              </a:rPr>
              <a:t> also fits with the sound as it shows a quiet empty desert when there is little music and then shows more interesting and contrasting locations when the music becomes louder.</a:t>
            </a:r>
          </a:p>
          <a:p>
            <a:pPr marL="285750" indent="-285750">
              <a:buFont typeface="Arial" panose="020B0604020202020204" pitchFamily="34" charset="0"/>
              <a:buChar char="•"/>
            </a:pPr>
            <a:r>
              <a:rPr lang="en-GB" sz="1620" dirty="0" smtClean="0">
                <a:latin typeface="Segoe UI Light" panose="020B0502040204020203" pitchFamily="34" charset="0"/>
              </a:rPr>
              <a:t>A lot of action scenes are shown without any context so the audience can see what they will be like without the film being spoiled for them at the same time.</a:t>
            </a:r>
          </a:p>
        </p:txBody>
      </p:sp>
      <p:sp>
        <p:nvSpPr>
          <p:cNvPr id="22" name="Rectangle 21"/>
          <p:cNvSpPr/>
          <p:nvPr/>
        </p:nvSpPr>
        <p:spPr>
          <a:xfrm>
            <a:off x="2606321" y="5341442"/>
            <a:ext cx="6935885" cy="923330"/>
          </a:xfrm>
          <a:prstGeom prst="rect">
            <a:avLst/>
          </a:prstGeom>
        </p:spPr>
        <p:txBody>
          <a:bodyPr wrap="square">
            <a:spAutoFit/>
          </a:bodyPr>
          <a:lstStyle/>
          <a:p>
            <a:pPr marL="285750" indent="-285750">
              <a:buFont typeface="Arial" panose="020B0604020202020204" pitchFamily="34" charset="0"/>
              <a:buChar char="•"/>
            </a:pPr>
            <a:r>
              <a:rPr lang="en-GB" dirty="0">
                <a:latin typeface="Segoe UI Light" panose="020B0502040204020203" pitchFamily="34" charset="0"/>
              </a:rPr>
              <a:t>It </a:t>
            </a:r>
            <a:r>
              <a:rPr lang="en-GB" dirty="0" smtClean="0">
                <a:latin typeface="Segoe UI Light" panose="020B0502040204020203" pitchFamily="34" charset="0"/>
              </a:rPr>
              <a:t>shows </a:t>
            </a:r>
            <a:r>
              <a:rPr lang="en-GB" dirty="0">
                <a:latin typeface="Segoe UI Light" panose="020B0502040204020203" pitchFamily="34" charset="0"/>
              </a:rPr>
              <a:t>how high budget the film is going to be by showing very ambitious </a:t>
            </a:r>
            <a:r>
              <a:rPr lang="en-GB" b="1" dirty="0">
                <a:latin typeface="Segoe UI Light" panose="020B0502040204020203" pitchFamily="34" charset="0"/>
              </a:rPr>
              <a:t>locations</a:t>
            </a:r>
            <a:r>
              <a:rPr lang="en-GB" dirty="0">
                <a:latin typeface="Segoe UI Light" panose="020B0502040204020203" pitchFamily="34" charset="0"/>
              </a:rPr>
              <a:t> as well as very ambitious special effects such as </a:t>
            </a:r>
            <a:r>
              <a:rPr lang="en-GB" b="1" dirty="0">
                <a:latin typeface="Segoe UI Light" panose="020B0502040204020203" pitchFamily="34" charset="0"/>
              </a:rPr>
              <a:t>special effects </a:t>
            </a:r>
            <a:r>
              <a:rPr lang="en-GB" dirty="0">
                <a:latin typeface="Segoe UI Light" panose="020B0502040204020203" pitchFamily="34" charset="0"/>
              </a:rPr>
              <a:t>flying and shooting.</a:t>
            </a:r>
          </a:p>
        </p:txBody>
      </p:sp>
      <p:sp>
        <p:nvSpPr>
          <p:cNvPr id="15" name="Rectangle 14"/>
          <p:cNvSpPr/>
          <p:nvPr/>
        </p:nvSpPr>
        <p:spPr>
          <a:xfrm>
            <a:off x="0" y="6327888"/>
            <a:ext cx="12192000" cy="117452"/>
          </a:xfrm>
          <a:prstGeom prst="rect">
            <a:avLst/>
          </a:prstGeom>
          <a:gradFill flip="none" rotWithShape="1">
            <a:gsLst>
              <a:gs pos="100000">
                <a:srgbClr val="8B0D02"/>
              </a:gs>
              <a:gs pos="58000">
                <a:srgbClr val="D55729">
                  <a:alpha val="97000"/>
                  <a:lumMod val="50000"/>
                  <a:lumOff val="50000"/>
                </a:srgbClr>
              </a:gs>
              <a:gs pos="0">
                <a:srgbClr val="132DA0"/>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60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6076335" cy="847207"/>
          </a:xfrm>
        </p:spPr>
        <p:txBody>
          <a:bodyPr/>
          <a:lstStyle/>
          <a:p>
            <a:r>
              <a:rPr lang="en-GB" dirty="0" smtClean="0">
                <a:solidFill>
                  <a:schemeClr val="tx1">
                    <a:lumMod val="75000"/>
                    <a:lumOff val="25000"/>
                  </a:schemeClr>
                </a:solidFill>
              </a:rPr>
              <a:t>Mad Max: Fury Road</a:t>
            </a:r>
            <a:endParaRPr lang="en-GB" dirty="0">
              <a:solidFill>
                <a:schemeClr val="tx1">
                  <a:lumMod val="75000"/>
                  <a:lumOff val="25000"/>
                </a:schemeClr>
              </a:solidFill>
            </a:endParaRPr>
          </a:p>
        </p:txBody>
      </p:sp>
      <p:sp>
        <p:nvSpPr>
          <p:cNvPr id="8" name="TextBox 7"/>
          <p:cNvSpPr txBox="1"/>
          <p:nvPr/>
        </p:nvSpPr>
        <p:spPr>
          <a:xfrm>
            <a:off x="0" y="735811"/>
            <a:ext cx="10649189" cy="575542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Segoe UI Light" panose="020B0502040204020203" pitchFamily="34" charset="0"/>
              </a:rPr>
              <a:t>The film begins with very </a:t>
            </a:r>
            <a:r>
              <a:rPr lang="en-GB" sz="1600" b="1" dirty="0" smtClean="0">
                <a:latin typeface="Segoe UI Light" panose="020B0502040204020203" pitchFamily="34" charset="0"/>
              </a:rPr>
              <a:t>fast paced cuts </a:t>
            </a:r>
            <a:r>
              <a:rPr lang="en-GB" sz="1600" dirty="0" smtClean="0">
                <a:latin typeface="Segoe UI Light" panose="020B0502040204020203" pitchFamily="34" charset="0"/>
              </a:rPr>
              <a:t>showing the protagonist running from the antagonists to give us an idea of how the film is going to be edited and shot.</a:t>
            </a:r>
          </a:p>
          <a:p>
            <a:pPr marL="285750" indent="-285750">
              <a:buFont typeface="Arial" panose="020B0604020202020204" pitchFamily="34" charset="0"/>
              <a:buChar char="•"/>
            </a:pPr>
            <a:r>
              <a:rPr lang="en-GB" sz="1600" dirty="0" smtClean="0">
                <a:latin typeface="Segoe UI Light" panose="020B0502040204020203" pitchFamily="34" charset="0"/>
              </a:rPr>
              <a:t>There is then a </a:t>
            </a:r>
            <a:r>
              <a:rPr lang="en-GB" sz="1600" b="1" dirty="0" smtClean="0">
                <a:latin typeface="Segoe UI Light" panose="020B0502040204020203" pitchFamily="34" charset="0"/>
              </a:rPr>
              <a:t>graphic shot </a:t>
            </a:r>
            <a:r>
              <a:rPr lang="en-GB" sz="1600" dirty="0" smtClean="0">
                <a:latin typeface="Segoe UI Light" panose="020B0502040204020203" pitchFamily="34" charset="0"/>
              </a:rPr>
              <a:t>of the films companies but shown in the home style of the film with the colour orange which is used throughout the entire film a lot of the time with the location and possibly edited in, in post production.</a:t>
            </a:r>
          </a:p>
          <a:p>
            <a:pPr marL="285750" indent="-285750">
              <a:buFont typeface="Arial" panose="020B0604020202020204" pitchFamily="34" charset="0"/>
              <a:buChar char="•"/>
            </a:pPr>
            <a:r>
              <a:rPr lang="en-GB" sz="1600" dirty="0" smtClean="0">
                <a:latin typeface="Segoe UI Light" panose="020B0502040204020203" pitchFamily="34" charset="0"/>
              </a:rPr>
              <a:t>It then introduces each character by showing them with a </a:t>
            </a:r>
            <a:r>
              <a:rPr lang="en-GB" sz="1600" b="1" dirty="0" smtClean="0">
                <a:latin typeface="Segoe UI Light" panose="020B0502040204020203" pitchFamily="34" charset="0"/>
              </a:rPr>
              <a:t>mid shot</a:t>
            </a:r>
            <a:r>
              <a:rPr lang="en-GB" sz="1600" dirty="0" smtClean="0">
                <a:latin typeface="Segoe UI Light" panose="020B0502040204020203" pitchFamily="34" charset="0"/>
              </a:rPr>
              <a:t>, it is also made clear which characters are going to play what role with the use of mise en scene. There is </a:t>
            </a:r>
            <a:r>
              <a:rPr lang="en-GB" sz="1600" b="1" dirty="0" smtClean="0">
                <a:latin typeface="Segoe UI Light" panose="020B0502040204020203" pitchFamily="34" charset="0"/>
              </a:rPr>
              <a:t>make-up</a:t>
            </a:r>
            <a:r>
              <a:rPr lang="en-GB" sz="1600" dirty="0" smtClean="0">
                <a:latin typeface="Segoe UI Light" panose="020B0502040204020203" pitchFamily="34" charset="0"/>
              </a:rPr>
              <a:t> so that the characters who are a bright white colour are the antagonists, also the </a:t>
            </a:r>
            <a:r>
              <a:rPr lang="en-GB" sz="1600" b="1" dirty="0" smtClean="0">
                <a:latin typeface="Segoe UI Light" panose="020B0502040204020203" pitchFamily="34" charset="0"/>
              </a:rPr>
              <a:t>costume</a:t>
            </a:r>
            <a:r>
              <a:rPr lang="en-GB" sz="1600" dirty="0" smtClean="0">
                <a:latin typeface="Segoe UI Light" panose="020B0502040204020203" pitchFamily="34" charset="0"/>
              </a:rPr>
              <a:t> of the mask on the main antagonist gives him a more intimidating look.</a:t>
            </a:r>
          </a:p>
          <a:p>
            <a:pPr marL="285750" indent="-285750">
              <a:buFont typeface="Arial" panose="020B0604020202020204" pitchFamily="34" charset="0"/>
              <a:buChar char="•"/>
            </a:pPr>
            <a:r>
              <a:rPr lang="en-GB" sz="1600" dirty="0" smtClean="0">
                <a:latin typeface="Segoe UI Light" panose="020B0502040204020203" pitchFamily="34" charset="0"/>
              </a:rPr>
              <a:t>During the introduction of the characters, the </a:t>
            </a:r>
            <a:r>
              <a:rPr lang="en-GB" sz="1600" b="1" dirty="0" smtClean="0">
                <a:latin typeface="Segoe UI Light" panose="020B0502040204020203" pitchFamily="34" charset="0"/>
              </a:rPr>
              <a:t>pace</a:t>
            </a:r>
            <a:r>
              <a:rPr lang="en-GB" sz="1600" dirty="0" smtClean="0">
                <a:latin typeface="Segoe UI Light" panose="020B0502040204020203" pitchFamily="34" charset="0"/>
              </a:rPr>
              <a:t> of the film is slow and builds up to the middle of the trailer which is then faced paced which is also similar positioning to the Star Wars trailer.</a:t>
            </a:r>
          </a:p>
          <a:p>
            <a:pPr marL="285750" indent="-285750">
              <a:buFont typeface="Arial" panose="020B0604020202020204" pitchFamily="34" charset="0"/>
              <a:buChar char="•"/>
            </a:pPr>
            <a:r>
              <a:rPr lang="en-GB" sz="1600" dirty="0" smtClean="0">
                <a:latin typeface="Segoe UI Light" panose="020B0502040204020203" pitchFamily="34" charset="0"/>
              </a:rPr>
              <a:t>There is also low pitch </a:t>
            </a:r>
            <a:r>
              <a:rPr lang="en-GB" sz="1600" b="1" dirty="0" smtClean="0">
                <a:latin typeface="Segoe UI Light" panose="020B0502040204020203" pitchFamily="34" charset="0"/>
              </a:rPr>
              <a:t>synchronous</a:t>
            </a:r>
            <a:r>
              <a:rPr lang="en-GB" sz="1600" dirty="0" smtClean="0">
                <a:latin typeface="Segoe UI Light" panose="020B0502040204020203" pitchFamily="34" charset="0"/>
              </a:rPr>
              <a:t> sound that matches with the fast camera cuts that help to emphasise the explosions, the action and the fighting that is going on.</a:t>
            </a:r>
          </a:p>
          <a:p>
            <a:pPr marL="285750" indent="-285750">
              <a:buFont typeface="Arial" panose="020B0604020202020204" pitchFamily="34" charset="0"/>
              <a:buChar char="•"/>
            </a:pPr>
            <a:r>
              <a:rPr lang="en-GB" sz="1600" dirty="0" smtClean="0">
                <a:latin typeface="Segoe UI Light" panose="020B0502040204020203" pitchFamily="34" charset="0"/>
              </a:rPr>
              <a:t>Certain </a:t>
            </a:r>
            <a:r>
              <a:rPr lang="en-GB" sz="1600" b="1" dirty="0" smtClean="0">
                <a:latin typeface="Segoe UI Light" panose="020B0502040204020203" pitchFamily="34" charset="0"/>
              </a:rPr>
              <a:t>props</a:t>
            </a:r>
            <a:r>
              <a:rPr lang="en-GB" sz="1600" dirty="0" smtClean="0">
                <a:latin typeface="Segoe UI Light" panose="020B0502040204020203" pitchFamily="34" charset="0"/>
              </a:rPr>
              <a:t> are shown to give an idea of what the film is going to be like in terms of age restrictions and also gives us an idea of how dark the film is going to be. Example of these props are guns, cars, spikes and dangerous weapons. </a:t>
            </a:r>
          </a:p>
          <a:p>
            <a:pPr marL="285750" indent="-285750">
              <a:buFont typeface="Arial" panose="020B0604020202020204" pitchFamily="34" charset="0"/>
              <a:buChar char="•"/>
            </a:pPr>
            <a:r>
              <a:rPr lang="en-GB" sz="1600" dirty="0" smtClean="0">
                <a:latin typeface="Segoe UI Light" panose="020B0502040204020203" pitchFamily="34" charset="0"/>
              </a:rPr>
              <a:t>There is one point where they have a </a:t>
            </a:r>
            <a:r>
              <a:rPr lang="en-GB" sz="1600" b="1" dirty="0" smtClean="0">
                <a:latin typeface="Segoe UI Light" panose="020B0502040204020203" pitchFamily="34" charset="0"/>
              </a:rPr>
              <a:t>title</a:t>
            </a:r>
            <a:r>
              <a:rPr lang="en-GB" sz="1600" dirty="0" smtClean="0">
                <a:latin typeface="Segoe UI Light" panose="020B0502040204020203" pitchFamily="34" charset="0"/>
              </a:rPr>
              <a:t> which displays the name of the director in huge </a:t>
            </a:r>
            <a:br>
              <a:rPr lang="en-GB" sz="1600" dirty="0" smtClean="0">
                <a:latin typeface="Segoe UI Light" panose="020B0502040204020203" pitchFamily="34" charset="0"/>
              </a:rPr>
            </a:br>
            <a:r>
              <a:rPr lang="en-GB" sz="1600" dirty="0" smtClean="0">
                <a:latin typeface="Segoe UI Light" panose="020B0502040204020203" pitchFamily="34" charset="0"/>
              </a:rPr>
              <a:t>writing as George Miller is a well known director and if people were to see that then it could </a:t>
            </a:r>
            <a:br>
              <a:rPr lang="en-GB" sz="1600" dirty="0" smtClean="0">
                <a:latin typeface="Segoe UI Light" panose="020B0502040204020203" pitchFamily="34" charset="0"/>
              </a:rPr>
            </a:br>
            <a:r>
              <a:rPr lang="en-GB" sz="1600" dirty="0" smtClean="0">
                <a:latin typeface="Segoe UI Light" panose="020B0502040204020203" pitchFamily="34" charset="0"/>
              </a:rPr>
              <a:t>attract them to the film. The </a:t>
            </a:r>
            <a:r>
              <a:rPr lang="en-GB" sz="1600" b="1" dirty="0" smtClean="0">
                <a:latin typeface="Segoe UI Light" panose="020B0502040204020203" pitchFamily="34" charset="0"/>
              </a:rPr>
              <a:t>font</a:t>
            </a:r>
            <a:r>
              <a:rPr lang="en-GB" sz="1600" dirty="0" smtClean="0">
                <a:latin typeface="Segoe UI Light" panose="020B0502040204020203" pitchFamily="34" charset="0"/>
              </a:rPr>
              <a:t> is a huge, bold sans serif font which follows the colour </a:t>
            </a:r>
            <a:br>
              <a:rPr lang="en-GB" sz="1600" dirty="0" smtClean="0">
                <a:latin typeface="Segoe UI Light" panose="020B0502040204020203" pitchFamily="34" charset="0"/>
              </a:rPr>
            </a:br>
            <a:r>
              <a:rPr lang="en-GB" sz="1600" dirty="0" smtClean="0">
                <a:latin typeface="Segoe UI Light" panose="020B0502040204020203" pitchFamily="34" charset="0"/>
              </a:rPr>
              <a:t>scheme of the film. It also is made to look dirty and rusty which fits with the film because of </a:t>
            </a:r>
            <a:br>
              <a:rPr lang="en-GB" sz="1600" dirty="0" smtClean="0">
                <a:latin typeface="Segoe UI Light" panose="020B0502040204020203" pitchFamily="34" charset="0"/>
              </a:rPr>
            </a:br>
            <a:r>
              <a:rPr lang="en-GB" sz="1600" dirty="0" smtClean="0">
                <a:latin typeface="Segoe UI Light" panose="020B0502040204020203" pitchFamily="34" charset="0"/>
              </a:rPr>
              <a:t>the fact that there are a lot of rusty and old vehicle props.</a:t>
            </a:r>
          </a:p>
          <a:p>
            <a:pPr marL="285750" indent="-285750">
              <a:buFont typeface="Arial" panose="020B0604020202020204" pitchFamily="34" charset="0"/>
              <a:buChar char="•"/>
            </a:pPr>
            <a:r>
              <a:rPr lang="en-GB" sz="1600" dirty="0" smtClean="0">
                <a:latin typeface="Segoe UI Light" panose="020B0502040204020203" pitchFamily="34" charset="0"/>
              </a:rPr>
              <a:t>The way the </a:t>
            </a:r>
            <a:r>
              <a:rPr lang="en-GB" sz="1600" b="1" dirty="0" smtClean="0">
                <a:latin typeface="Segoe UI Light" panose="020B0502040204020203" pitchFamily="34" charset="0"/>
              </a:rPr>
              <a:t>font</a:t>
            </a:r>
            <a:r>
              <a:rPr lang="en-GB" sz="1600" dirty="0" smtClean="0">
                <a:latin typeface="Segoe UI Light" panose="020B0502040204020203" pitchFamily="34" charset="0"/>
              </a:rPr>
              <a:t> moves is by being slowly </a:t>
            </a:r>
            <a:r>
              <a:rPr lang="en-GB" sz="1600" b="1" dirty="0" smtClean="0">
                <a:latin typeface="Segoe UI Light" panose="020B0502040204020203" pitchFamily="34" charset="0"/>
              </a:rPr>
              <a:t>zoomed</a:t>
            </a:r>
            <a:r>
              <a:rPr lang="en-GB" sz="1600" dirty="0" smtClean="0">
                <a:latin typeface="Segoe UI Light" panose="020B0502040204020203" pitchFamily="34" charset="0"/>
              </a:rPr>
              <a:t> into as well as it being large and covering the </a:t>
            </a:r>
            <a:br>
              <a:rPr lang="en-GB" sz="1600" dirty="0" smtClean="0">
                <a:latin typeface="Segoe UI Light" panose="020B0502040204020203" pitchFamily="34" charset="0"/>
              </a:rPr>
            </a:br>
            <a:r>
              <a:rPr lang="en-GB" sz="1600" dirty="0" smtClean="0">
                <a:latin typeface="Segoe UI Light" panose="020B0502040204020203" pitchFamily="34" charset="0"/>
              </a:rPr>
              <a:t>screen. This is to emphasise the size of it, as well as this there is an animation of dirt going across </a:t>
            </a:r>
            <a:br>
              <a:rPr lang="en-GB" sz="1600" dirty="0" smtClean="0">
                <a:latin typeface="Segoe UI Light" panose="020B0502040204020203" pitchFamily="34" charset="0"/>
              </a:rPr>
            </a:br>
            <a:r>
              <a:rPr lang="en-GB" sz="1600" dirty="0" smtClean="0">
                <a:latin typeface="Segoe UI Light" panose="020B0502040204020203" pitchFamily="34" charset="0"/>
              </a:rPr>
              <a:t>it to make it more interesting to look at since if it was just a still image then the title would be</a:t>
            </a:r>
            <a:br>
              <a:rPr lang="en-GB" sz="1600" dirty="0" smtClean="0">
                <a:latin typeface="Segoe UI Light" panose="020B0502040204020203" pitchFamily="34" charset="0"/>
              </a:rPr>
            </a:br>
            <a:r>
              <a:rPr lang="en-GB" sz="1600" dirty="0" smtClean="0">
                <a:latin typeface="Segoe UI Light" panose="020B0502040204020203" pitchFamily="34" charset="0"/>
              </a:rPr>
              <a:t>more interesting.</a:t>
            </a:r>
          </a:p>
          <a:p>
            <a:pPr marL="285750" indent="-285750">
              <a:buFont typeface="Arial" panose="020B0604020202020204" pitchFamily="34" charset="0"/>
              <a:buChar char="•"/>
            </a:pPr>
            <a:endParaRPr lang="en-GB" sz="1600" dirty="0">
              <a:latin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849" y="0"/>
            <a:ext cx="1526163" cy="2156599"/>
          </a:xfrm>
          <a:prstGeom prst="rect">
            <a:avLst/>
          </a:prstGeom>
        </p:spPr>
      </p:pic>
      <p:sp>
        <p:nvSpPr>
          <p:cNvPr id="6" name="Rectangle 5"/>
          <p:cNvSpPr>
            <a:spLocks noChangeAspect="1"/>
          </p:cNvSpPr>
          <p:nvPr/>
        </p:nvSpPr>
        <p:spPr>
          <a:xfrm>
            <a:off x="0" y="6417776"/>
            <a:ext cx="12192000" cy="447925"/>
          </a:xfrm>
          <a:prstGeom prst="rect">
            <a:avLst/>
          </a:prstGeom>
          <a:solidFill>
            <a:srgbClr val="E3830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6330874"/>
            <a:ext cx="12192000" cy="79200"/>
          </a:xfrm>
          <a:prstGeom prst="rect">
            <a:avLst/>
          </a:prstGeom>
          <a:solidFill>
            <a:srgbClr val="FEA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5702159" y="-21786"/>
            <a:ext cx="3238895" cy="863181"/>
            <a:chOff x="5677833" y="2308"/>
            <a:chExt cx="3238895" cy="863181"/>
          </a:xfrm>
        </p:grpSpPr>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3835" r="14575"/>
            <a:stretch/>
          </p:blipFill>
          <p:spPr>
            <a:xfrm>
              <a:off x="5677833" y="2308"/>
              <a:ext cx="737419" cy="863181"/>
            </a:xfrm>
            <a:prstGeom prst="rect">
              <a:avLst/>
            </a:prstGeom>
          </p:spPr>
        </p:pic>
        <p:sp>
          <p:nvSpPr>
            <p:cNvPr id="10" name="TextBox 9"/>
            <p:cNvSpPr txBox="1"/>
            <p:nvPr/>
          </p:nvSpPr>
          <p:spPr>
            <a:xfrm>
              <a:off x="7324041" y="224335"/>
              <a:ext cx="1592687" cy="369332"/>
            </a:xfrm>
            <a:prstGeom prst="rect">
              <a:avLst/>
            </a:prstGeom>
            <a:noFill/>
          </p:spPr>
          <p:txBody>
            <a:bodyPr wrap="square" rtlCol="0">
              <a:spAutoFit/>
            </a:bodyPr>
            <a:lstStyle/>
            <a:p>
              <a:r>
                <a:rPr lang="en-GB" b="1" dirty="0" smtClean="0">
                  <a:solidFill>
                    <a:srgbClr val="56D3CB"/>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56D3CB"/>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1" name="Curved Connector 10"/>
            <p:cNvCxnSpPr>
              <a:stCxn id="10" idx="1"/>
              <a:endCxn id="3" idx="3"/>
            </p:cNvCxnSpPr>
            <p:nvPr/>
          </p:nvCxnSpPr>
          <p:spPr>
            <a:xfrm rot="10800000" flipV="1">
              <a:off x="6415253" y="409001"/>
              <a:ext cx="908789" cy="24898"/>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rotWithShape="1">
          <a:blip r:embed="rId5"/>
          <a:srcRect l="1098" b="2767"/>
          <a:stretch/>
        </p:blipFill>
        <p:spPr>
          <a:xfrm>
            <a:off x="8716297" y="4906215"/>
            <a:ext cx="3475703" cy="1424659"/>
          </a:xfrm>
          <a:prstGeom prst="rect">
            <a:avLst/>
          </a:prstGeom>
        </p:spPr>
      </p:pic>
    </p:spTree>
    <p:extLst>
      <p:ext uri="{BB962C8B-B14F-4D97-AF65-F5344CB8AC3E}">
        <p14:creationId xmlns:p14="http://schemas.microsoft.com/office/powerpoint/2010/main" val="272954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2"/>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1014" t="35451" r="10559" b="35963"/>
          <a:stretch/>
        </p:blipFill>
        <p:spPr>
          <a:xfrm>
            <a:off x="6095999" y="115240"/>
            <a:ext cx="1942247" cy="707922"/>
          </a:xfrm>
        </p:spPr>
      </p:pic>
      <p:sp>
        <p:nvSpPr>
          <p:cNvPr id="5" name="Rectangle 4"/>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p:cNvPicPr>
          <p:nvPr/>
        </p:nvPicPr>
        <p:blipFill>
          <a:blip r:embed="rId5"/>
          <a:stretch>
            <a:fillRect/>
          </a:stretch>
        </p:blipFill>
        <p:spPr>
          <a:xfrm>
            <a:off x="10665600" y="-3457"/>
            <a:ext cx="1526400" cy="2156400"/>
          </a:xfrm>
          <a:prstGeom prst="rect">
            <a:avLst/>
          </a:prstGeom>
        </p:spPr>
      </p:pic>
      <p:sp>
        <p:nvSpPr>
          <p:cNvPr id="13" name="Rectangle 12"/>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6"/>
          <p:cNvSpPr txBox="1">
            <a:spLocks/>
          </p:cNvSpPr>
          <p:nvPr/>
        </p:nvSpPr>
        <p:spPr>
          <a:xfrm>
            <a:off x="0" y="0"/>
            <a:ext cx="6445045" cy="84720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icrosoft JhengHei UI" panose="020B0604030504040204" pitchFamily="34" charset="-120"/>
                <a:ea typeface="Microsoft JhengHei UI" panose="020B0604030504040204" pitchFamily="34" charset="-120"/>
                <a:cs typeface="+mj-cs"/>
              </a:defRPr>
            </a:lvl1pPr>
          </a:lstStyle>
          <a:p>
            <a:r>
              <a:rPr lang="en-GB" dirty="0" smtClean="0"/>
              <a:t>The Dark Knight Rises</a:t>
            </a:r>
            <a:endParaRPr lang="en-GB" dirty="0"/>
          </a:p>
        </p:txBody>
      </p:sp>
      <p:grpSp>
        <p:nvGrpSpPr>
          <p:cNvPr id="27" name="Group 26"/>
          <p:cNvGrpSpPr/>
          <p:nvPr/>
        </p:nvGrpSpPr>
        <p:grpSpPr>
          <a:xfrm>
            <a:off x="8038246" y="54271"/>
            <a:ext cx="2269651" cy="414930"/>
            <a:chOff x="8038246" y="54271"/>
            <a:chExt cx="2269651" cy="414930"/>
          </a:xfrm>
        </p:grpSpPr>
        <p:sp>
          <p:nvSpPr>
            <p:cNvPr id="17" name="TextBox 16"/>
            <p:cNvSpPr txBox="1"/>
            <p:nvPr/>
          </p:nvSpPr>
          <p:spPr>
            <a:xfrm>
              <a:off x="8715210" y="54271"/>
              <a:ext cx="1592687" cy="369332"/>
            </a:xfrm>
            <a:prstGeom prst="rect">
              <a:avLst/>
            </a:prstGeom>
            <a:noFill/>
          </p:spPr>
          <p:txBody>
            <a:bodyPr wrap="square" rtlCol="0">
              <a:spAutoFit/>
            </a:bodyPr>
            <a:lstStyle/>
            <a:p>
              <a:r>
                <a:rPr lang="en-GB" b="1" dirty="0" smtClean="0">
                  <a:solidFill>
                    <a:srgbClr val="EB6C23"/>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EB6C23"/>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8" name="Curved Connector 17"/>
            <p:cNvCxnSpPr>
              <a:stCxn id="17" idx="3"/>
              <a:endCxn id="2" idx="3"/>
            </p:cNvCxnSpPr>
            <p:nvPr/>
          </p:nvCxnSpPr>
          <p:spPr>
            <a:xfrm flipH="1">
              <a:off x="8038246" y="238937"/>
              <a:ext cx="2269651" cy="230264"/>
            </a:xfrm>
            <a:prstGeom prst="curvedConnector3">
              <a:avLst>
                <a:gd name="adj1" fmla="val -100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 y="727394"/>
            <a:ext cx="10649189" cy="6186309"/>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Light" panose="020B0502040204020203" pitchFamily="34" charset="0"/>
              </a:rPr>
              <a:t>The </a:t>
            </a:r>
            <a:r>
              <a:rPr lang="en-GB" b="1" dirty="0" smtClean="0">
                <a:latin typeface="Segoe UI Light" panose="020B0502040204020203" pitchFamily="34" charset="0"/>
              </a:rPr>
              <a:t>length of the film </a:t>
            </a:r>
            <a:r>
              <a:rPr lang="en-GB" dirty="0" smtClean="0">
                <a:latin typeface="Segoe UI Light" panose="020B0502040204020203" pitchFamily="34" charset="0"/>
              </a:rPr>
              <a:t>is 2 minutes 10 seconds long which is an average length for a film trailer. It also starts with first showing the green screen at the start, then logos of each company that helped produce the film.</a:t>
            </a:r>
          </a:p>
          <a:p>
            <a:pPr marL="285750" indent="-285750">
              <a:buFont typeface="Arial" panose="020B0604020202020204" pitchFamily="34" charset="0"/>
              <a:buChar char="•"/>
            </a:pPr>
            <a:r>
              <a:rPr lang="en-GB" dirty="0" smtClean="0">
                <a:latin typeface="Segoe UI Light" panose="020B0502040204020203" pitchFamily="34" charset="0"/>
              </a:rPr>
              <a:t>It shows many </a:t>
            </a:r>
            <a:r>
              <a:rPr lang="en-GB" b="1" dirty="0" smtClean="0">
                <a:latin typeface="Segoe UI Light" panose="020B0502040204020203" pitchFamily="34" charset="0"/>
              </a:rPr>
              <a:t>establishing shots </a:t>
            </a:r>
            <a:r>
              <a:rPr lang="en-GB" dirty="0" smtClean="0">
                <a:latin typeface="Segoe UI Light" panose="020B0502040204020203" pitchFamily="34" charset="0"/>
              </a:rPr>
              <a:t>of the </a:t>
            </a:r>
            <a:r>
              <a:rPr lang="en-GB" b="1" dirty="0" smtClean="0">
                <a:latin typeface="Segoe UI Light" panose="020B0502040204020203" pitchFamily="34" charset="0"/>
              </a:rPr>
              <a:t>location</a:t>
            </a:r>
            <a:r>
              <a:rPr lang="en-GB" dirty="0" smtClean="0">
                <a:latin typeface="Segoe UI Light" panose="020B0502040204020203" pitchFamily="34" charset="0"/>
              </a:rPr>
              <a:t> to give us an idea of the place of the film, another </a:t>
            </a:r>
            <a:r>
              <a:rPr lang="en-GB" b="1" dirty="0" smtClean="0">
                <a:latin typeface="Segoe UI Light" panose="020B0502040204020203" pitchFamily="34" charset="0"/>
              </a:rPr>
              <a:t>title</a:t>
            </a:r>
            <a:r>
              <a:rPr lang="en-GB" dirty="0" smtClean="0">
                <a:latin typeface="Segoe UI Light" panose="020B0502040204020203" pitchFamily="34" charset="0"/>
              </a:rPr>
              <a:t> then is shown that says ‘directed by Christopher Nolan’, this is because he is a very well known name known for other well received films such as Memento and previous dark night films. The </a:t>
            </a:r>
            <a:r>
              <a:rPr lang="en-GB" b="1" dirty="0" smtClean="0">
                <a:latin typeface="Segoe UI Light" panose="020B0502040204020203" pitchFamily="34" charset="0"/>
              </a:rPr>
              <a:t>title</a:t>
            </a:r>
            <a:r>
              <a:rPr lang="en-GB" dirty="0" smtClean="0">
                <a:latin typeface="Segoe UI Light" panose="020B0502040204020203" pitchFamily="34" charset="0"/>
              </a:rPr>
              <a:t> also has just a plain black background to draw all the attention to that.</a:t>
            </a:r>
          </a:p>
          <a:p>
            <a:pPr marL="285750" indent="-285750">
              <a:buFont typeface="Arial" panose="020B0604020202020204" pitchFamily="34" charset="0"/>
              <a:buChar char="•"/>
            </a:pPr>
            <a:r>
              <a:rPr lang="en-GB" dirty="0" smtClean="0">
                <a:latin typeface="Segoe UI Light" panose="020B0502040204020203" pitchFamily="34" charset="0"/>
              </a:rPr>
              <a:t>A lot of the scenes contrast the next scene as one would have a blue tint then the next a yellow, this was both through </a:t>
            </a:r>
            <a:r>
              <a:rPr lang="en-GB" b="1" dirty="0" smtClean="0">
                <a:latin typeface="Segoe UI Light" panose="020B0502040204020203" pitchFamily="34" charset="0"/>
              </a:rPr>
              <a:t>post production </a:t>
            </a:r>
            <a:r>
              <a:rPr lang="en-GB" dirty="0" smtClean="0">
                <a:latin typeface="Segoe UI Light" panose="020B0502040204020203" pitchFamily="34" charset="0"/>
              </a:rPr>
              <a:t>and during filming with blue walls and yellow lights, I could also do a similar thing with my trailer.</a:t>
            </a:r>
          </a:p>
          <a:p>
            <a:pPr marL="285750" indent="-285750">
              <a:buFont typeface="Arial" panose="020B0604020202020204" pitchFamily="34" charset="0"/>
              <a:buChar char="•"/>
            </a:pPr>
            <a:r>
              <a:rPr lang="en-GB" dirty="0" smtClean="0">
                <a:latin typeface="Segoe UI Light" panose="020B0502040204020203" pitchFamily="34" charset="0"/>
              </a:rPr>
              <a:t>There is actually little </a:t>
            </a:r>
            <a:r>
              <a:rPr lang="en-GB" b="1" dirty="0" smtClean="0">
                <a:latin typeface="Segoe UI Light" panose="020B0502040204020203" pitchFamily="34" charset="0"/>
              </a:rPr>
              <a:t>music</a:t>
            </a:r>
            <a:r>
              <a:rPr lang="en-GB" dirty="0" smtClean="0">
                <a:latin typeface="Segoe UI Light" panose="020B0502040204020203" pitchFamily="34" charset="0"/>
              </a:rPr>
              <a:t> during this, there is the national anthem at the start sung by a child to represent the innocence and then it slowly changes to a </a:t>
            </a:r>
            <a:r>
              <a:rPr lang="en-GB" b="1" dirty="0" smtClean="0">
                <a:latin typeface="Segoe UI Light" panose="020B0502040204020203" pitchFamily="34" charset="0"/>
              </a:rPr>
              <a:t>sound</a:t>
            </a:r>
            <a:r>
              <a:rPr lang="en-GB" dirty="0" smtClean="0">
                <a:latin typeface="Segoe UI Light" panose="020B0502040204020203" pitchFamily="34" charset="0"/>
              </a:rPr>
              <a:t> getting more and more tense to show the brutality of the film.</a:t>
            </a:r>
          </a:p>
          <a:p>
            <a:pPr marL="285750" indent="-285750">
              <a:buFont typeface="Arial" panose="020B0604020202020204" pitchFamily="34" charset="0"/>
              <a:buChar char="•"/>
            </a:pPr>
            <a:r>
              <a:rPr lang="en-GB" dirty="0" smtClean="0">
                <a:latin typeface="Segoe UI Light" panose="020B0502040204020203" pitchFamily="34" charset="0"/>
              </a:rPr>
              <a:t>Each character is made sure to be shown although it does not show much to do with the main antagonist as this would make it better for the audience when actually watching it.</a:t>
            </a:r>
          </a:p>
          <a:p>
            <a:pPr marL="285750" indent="-285750">
              <a:buFont typeface="Arial" panose="020B0604020202020204" pitchFamily="34" charset="0"/>
              <a:buChar char="•"/>
            </a:pPr>
            <a:r>
              <a:rPr lang="en-GB" dirty="0" smtClean="0">
                <a:latin typeface="Segoe UI Light" panose="020B0502040204020203" pitchFamily="34" charset="0"/>
              </a:rPr>
              <a:t>At the end of the trailer it displays the </a:t>
            </a:r>
            <a:r>
              <a:rPr lang="en-GB" b="1" dirty="0" smtClean="0">
                <a:latin typeface="Segoe UI Light" panose="020B0502040204020203" pitchFamily="34" charset="0"/>
              </a:rPr>
              <a:t>film title </a:t>
            </a:r>
            <a:r>
              <a:rPr lang="en-GB" dirty="0" smtClean="0">
                <a:latin typeface="Segoe UI Light" panose="020B0502040204020203" pitchFamily="34" charset="0"/>
              </a:rPr>
              <a:t>as well as the </a:t>
            </a:r>
            <a:r>
              <a:rPr lang="en-GB" b="1" dirty="0" smtClean="0">
                <a:latin typeface="Segoe UI Light" panose="020B0502040204020203" pitchFamily="34" charset="0"/>
              </a:rPr>
              <a:t>release date </a:t>
            </a:r>
            <a:r>
              <a:rPr lang="en-GB" dirty="0" smtClean="0">
                <a:latin typeface="Segoe UI Light" panose="020B0502040204020203" pitchFamily="34" charset="0"/>
              </a:rPr>
              <a:t>and then shows</a:t>
            </a:r>
            <a:br>
              <a:rPr lang="en-GB" dirty="0" smtClean="0">
                <a:latin typeface="Segoe UI Light" panose="020B0502040204020203" pitchFamily="34" charset="0"/>
              </a:rPr>
            </a:br>
            <a:r>
              <a:rPr lang="en-GB" dirty="0" smtClean="0">
                <a:latin typeface="Segoe UI Light" panose="020B0502040204020203" pitchFamily="34" charset="0"/>
              </a:rPr>
              <a:t>the name of all the credited actors and producers of the film. These are all main conventions</a:t>
            </a:r>
            <a:br>
              <a:rPr lang="en-GB" dirty="0" smtClean="0">
                <a:latin typeface="Segoe UI Light" panose="020B0502040204020203" pitchFamily="34" charset="0"/>
              </a:rPr>
            </a:br>
            <a:r>
              <a:rPr lang="en-GB" dirty="0" smtClean="0">
                <a:latin typeface="Segoe UI Light" panose="020B0502040204020203" pitchFamily="34" charset="0"/>
              </a:rPr>
              <a:t>of films trailers and I should make sure to add this into my trailer.</a:t>
            </a:r>
          </a:p>
          <a:p>
            <a:pPr marL="285750" indent="-285750">
              <a:buFont typeface="Arial" panose="020B0604020202020204" pitchFamily="34" charset="0"/>
              <a:buChar char="•"/>
            </a:pPr>
            <a:r>
              <a:rPr lang="en-GB" dirty="0" smtClean="0">
                <a:latin typeface="Segoe UI Light" panose="020B0502040204020203" pitchFamily="34" charset="0"/>
              </a:rPr>
              <a:t>The </a:t>
            </a:r>
            <a:r>
              <a:rPr lang="en-GB" b="1" dirty="0" smtClean="0">
                <a:latin typeface="Segoe UI Light" panose="020B0502040204020203" pitchFamily="34" charset="0"/>
              </a:rPr>
              <a:t>costume</a:t>
            </a:r>
            <a:r>
              <a:rPr lang="en-GB" dirty="0" smtClean="0">
                <a:latin typeface="Segoe UI Light" panose="020B0502040204020203" pitchFamily="34" charset="0"/>
              </a:rPr>
              <a:t> of the main character is black which fits the home style of the film whilst also</a:t>
            </a:r>
            <a:br>
              <a:rPr lang="en-GB" dirty="0" smtClean="0">
                <a:latin typeface="Segoe UI Light" panose="020B0502040204020203" pitchFamily="34" charset="0"/>
              </a:rPr>
            </a:br>
            <a:r>
              <a:rPr lang="en-GB" dirty="0" smtClean="0">
                <a:latin typeface="Segoe UI Light" panose="020B0502040204020203" pitchFamily="34" charset="0"/>
              </a:rPr>
              <a:t>showing that the film is going to probably have a dark serious tone to it.</a:t>
            </a: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a:latin typeface="Segoe UI Light" panose="020B0502040204020203" pitchFamily="34" charset="0"/>
            </a:endParaRPr>
          </a:p>
        </p:txBody>
      </p:sp>
      <p:pic>
        <p:nvPicPr>
          <p:cNvPr id="15" name="Picture 14"/>
          <p:cNvPicPr>
            <a:picLocks noChangeAspect="1"/>
          </p:cNvPicPr>
          <p:nvPr/>
        </p:nvPicPr>
        <p:blipFill>
          <a:blip r:embed="rId6"/>
          <a:stretch>
            <a:fillRect/>
          </a:stretch>
        </p:blipFill>
        <p:spPr>
          <a:xfrm>
            <a:off x="9259693" y="5092320"/>
            <a:ext cx="2811813" cy="1089824"/>
          </a:xfrm>
          <a:prstGeom prst="rect">
            <a:avLst/>
          </a:prstGeom>
        </p:spPr>
      </p:pic>
    </p:spTree>
    <p:extLst>
      <p:ext uri="{BB962C8B-B14F-4D97-AF65-F5344CB8AC3E}">
        <p14:creationId xmlns:p14="http://schemas.microsoft.com/office/powerpoint/2010/main" val="2724381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0" y="19028"/>
            <a:ext cx="5636833" cy="812968"/>
          </a:xfrm>
        </p:spPr>
        <p:txBody>
          <a:bodyPr/>
          <a:lstStyle/>
          <a:p>
            <a:r>
              <a:rPr lang="en-GB" dirty="0" smtClean="0">
                <a:solidFill>
                  <a:schemeClr val="tx1">
                    <a:lumMod val="75000"/>
                    <a:lumOff val="25000"/>
                  </a:schemeClr>
                </a:solidFill>
              </a:rPr>
              <a:t>Suicide Squad</a:t>
            </a:r>
            <a:endParaRPr lang="en-GB" dirty="0">
              <a:solidFill>
                <a:schemeClr val="tx1">
                  <a:lumMod val="75000"/>
                  <a:lumOff val="25000"/>
                </a:schemeClr>
              </a:solidFill>
            </a:endParaRPr>
          </a:p>
        </p:txBody>
      </p:sp>
      <p:sp>
        <p:nvSpPr>
          <p:cNvPr id="5" name="AutoShape 2" descr="data:image/jpeg;base64,/9j/4AAQSkZJRgABAQAAAQABAAD/2wCEAAkGBxMTEhUTExMVFhUXFxgXFxcYGB0dFxgYGB0XGh0XFxcYHSggGBolHhcdITEhJSkrLi4uFx8zODMtNygtLisBCgoKDg0OGxAQGy0mICYyNTEwMi0tLy81Ly0tLS8tKy0wLS0tLy0tLS8uLS0tLS0tLS0tLS0tLi0tLS0tLS0tLf/AABEIATYAowMBIgACEQEDEQH/xAAcAAAABwEBAAAAAAAAAAAAAAAAAQMEBQYHAgj/xABBEAACAQIEAwUFBgUDAgcBAAABAhEAAwQSITEFBkETIlFhcQcygZHwFCNCUqGxYnLB0eEzgvFDkiRTVGOiwtI0/8QAGgEAAwEBAQEAAAAAAAAAAAAAAwQFAgYBAP/EAC8RAAEDAwIDBgYDAQAAAAAAAAEAAgMEESESMQUTQSJRYXHR8BQygZGhsSPh8cH/2gAMAwEAAhEDEQA/AIO3gCCD4b/Exp+9OMSo02mD01mfAaU84YpPmSRqdtP20qWGFTN7v+J9KNOMq9NXWf2uijuH8JLrmJK6/Hqdvh+9PLWDykDoT8PrSamcNb0jp9CjvYTPHWDP71MeCSo0lc57jc4SdmxpppOu3psPrpSi4PX01p5atxSmQfCfo0SM4spslQ4bJmcOPCmzWB41JYjRZ+t9/QUlw3LdGZTIkifT+nWjh1hdIyF7u0ExOGPr9fvSJws6ka1Yb9pQPDSTTNrcDzrPPCJEHKDfCiZI9fH/AJpezYhS3+TGn18qeCx3vIT/AFpytnfrtWHyAhOCZ1rFNcLhRGgAmdR8dvGnNvDQIjwn5R9etKqm2kRrFKK39aSe8EobnkpnesDr9delIXMMNzUg6fKqHzTzYM6rYb3dZ/CTqP28fGvYoHSOs1M0sUk7tLFaRhQCNN/6+Nd9iDA+MRVa4Xxa7dYL2jAqmc6AkhR3tMuplgI3kVbF2HpMfvWzGWmxW5o3xEBxSHZRpA3+ttqZXrCtOnx9J3qSuikL2n9vlRGLcLyMhRKYIARPU/qZNClbt0Se6D8R/WhTFnKl/McqO4MhD/W9TfZyxprgbQFzruf+akgu/rTUhuVEmq9Ul/BL4K3FP7dsb/W1I2NqdLtSbwkXTEuXMUnh7yuJUyAWWRtKmDB8iPP9KXKz8etV/m3iC4bDFV7pIyqF0OvRYGhOusbTQ2jNgixx80hg3Kj73GPtGOWyhbIk6rqrAZc5IG4MFQfPT3qt/DsHkQAREkqAAIU6gaeu/WfOKzvkTHjti5YdpcEFR3R7w23kwPjKAE6xp16+EXMxCiOp0HqfXSfOvK2Qx2aEetYGPETRgD7lVrjnHCmITDLbdmYjvR3ASCVDHcCdT/L6w05j5jtYcFcylxuoILDYxlnVoOxI3B2NPOM8SOHsNeYN2t3MVGUwhCkqrmcqhQBLEgE+W2J35LuXJZixJcx3jPvaaa0bh1J8YdRwG/k9fosnS1owrUvPN0EQIC9AZzb6Nmn68dIvvAOPW8SmZTrMEefodfr4Virr1qY5YxORiM2ViylQdmiRAJOja6EfrsH6/hrRHqZgha1teNltYUV0oqu8tcVL/dtuNgT5mAPLTb5aQKsObx0G5J6etct2mv0u3Qntsqz7QeNdjY7JTD3ZGm6oPePx0X4t4VlgInXb60qS5j4t9pxD3vwzltg9EXQenVvVqj8Jh2uOttBLOwVR5kx8q6iCLkxWP1XVcPhEENjvuffgrjyngctm5fYd67KoTA7qmWck9Cw8PwVdOEXjdso7LlJHjuOjiNpGo9agsThEe7aw1saWxlJB91FALFvWYHmfWraFAECNBAjp5DyqZKbm6i1s2s6juc+Q2ATZkMkxpt/mmuJtGPOBp/n41JESRSF8V81AieQVFHDjxI+X9RQp3koUfKc5xTXDKSc3j9fKpJLVJpZggef6TNPLa7/OiuK5Z8tzhd2hS9FZFVvnbmMYe3ktt984IWNcm0lvAwdBrrB2oQYXu0hFpoX1EgjYMlDinMhzZLDKFXN21xge4q79npDEQZJ0kAbms04rxJ8RdLMzmYjMdgPDw1J+dcY7GPdIGoUKEVZ0CiDr4ksMx8/QUvwThT37gtrAJ3JMAToJIB3JA260cxiIXK7SKljpGXO9lo3s44Ktu0brDvuRAj3VAkeh1/pVsv2g8SJymRrsRt6/Go3hc2MJaW4oV1Vcyhp72k69ZbpOu1TaLprv19etc9UyOcS5czK8ulLz3qhe0zhV24lu9aLk2S2a2gJlXGVmAGpIGnozVmFxOhHwiD8jXoe7b61B8Q5cw9989y3LQQYMZhEANG8bg7iBB6UbhnHhSDkSNuOhG/l4/deuZrAN1hht+FK4a9kIJUMoIYqdNvBhqvwq7cW9n9xWPZsWTWNJZf5wupHmgJn8PWq9xfl+9YGaO0tdLqarvGsTl1/tM6V1kfEqaobpDt+m3soel4QtcaYd+233n8QGYrsFY7XOkbN0mAAZPGc33DhrljLrclA2YsAJGYBiNVK+IUjNqD7xqRtg+tc2dAT8B/U/XjQXUkRINtk9SkOcLhKE9Kt3IeDA7XFN/wBMFLXSbjDUg9CFP/z8qpy+NWflbikNbs3HYWwxOUZQpLAjvFzrvsN9NCYrFUDowr0wc6Ahv18uvor9wHAMM93Wbh7ubcICTr5ksflU6LJLTOkRH9aTTF2VRDnCJ3VUvKz0ABeJJ286cLeToSekgFh8SogVGNyuXlke9xcQuGtADT6k0yvipK6dKY4qOlbZutQE3TItQpu9sTrNHTNgqOkJ7Henyn4+dPbZnb09ah+YeIXrKIbFsPeuMLdsGIzsGIJzQPwka1UsPzLxSziFOPabSki5bVBmRYPfCgAwDGxP9vTcrnIaV0sesfRaYo0/T68/Ksm5pxBvYq4SSQpyJMbLoW03kgt8aluJe0+w+a3h1u5vdVmWNerZQSdtp6zpoKrYOaTO/eJ6eM+n703RMtdxV/gtM6HVI7fZNrqBRoK0f2d8E7G0cRd0e7tm0hNgNdi2/plrPrNlr91baiZmB5KCxMdSQp09BWtcf4gUtpZtH7+/KWp0K6d64Y2yg9OpAFKcReSAwdd/JNcSe8hsQ3dv5D3+Fzb+/wAT92yNZtmbhBlu0WMqD+EEnruCIqxCmvDcILVtbczlABaIzHqxA6k607qC/tYGy56SQE2GwXJFIMlOa5daTlptQW2SWTeKjOJcvWbzZmEEiGy6ZpEZiVg5htmmYkbGpjLQIr2QuZEJGmx6ojXdqyx3nXl21himUt2lwklSwYAExMwDqZiZ2OtUzEe9A2Gnr5/OrPzNxf7TiLl8QVPdtz+QaKfiAW9WNVhlrsaRz2sAkNyrEEFgHJSyk/ClIp7wi0h7rsEUyQ5BiRsNPoUtjuHlQrfnBNtgJW4AYJU9fTcaSBNEfICbJ+Gez9JT/lzmy9he6QblskSrMZVfBJJAHlHxE1oHCOYcJfbtF7MXTofw3SABAdTDN6AsojesjssCY2M7dD9etSPDeKdiQCgdD76t1gnUb5WGwMeMzpCT4gfNfVPD45rlos7w6rZzcDCRrTTEf1qAwOItOs4W6VVQRkzDMNTqCxy69M426a1I/amjvDMQdZBUj+YAHU9IGs7CghllEFKWOsPscFdOgnb6+dCiTEKwkAwf4l//AFQouUTtBZ9wrnO8naXYJFpEOHsBvulQHV7kkltBlElmBO+gqb5jwox6piLC3XstaOd3ZSyw2ZlKBpLL7hJGw0zbVnNsP2LsjsQ+fKhMCCd8inLmgMY1HhQ4DxK+lxPs5ZQRkdQZDq+jCD1/bfSjuhsdQ3/d0Ui2CmQY3L/3SQxg6NEso7xU9C2vpmp5geIm2OyuZlMwQeh1Mz6kabdaZcPhb6wSDmMToYIbcdDsI9asHEuCm+CqiHVSyyDJA1OaNVUiYY92YEyRRwLN1A7I0IIaZGnI/KsvK95cPbuYh0kkZEJGiwJykxImVOnQVb+RrF28Wxt4nvylhT+G0D70dMx8Og6yKiuC8Ou4ixhsHfRQq2le8SG7SPwT7uS5EAAyYEnqo0S3bCgKoAAAAA2AGgAHgKjV0u46n9JCuq2uBsO07fwb0H197roV1XIo6QZsoyOiNHRGillwvgVyarPtD4l2OCcKYe990usEZgcxnyUH4kVZorNeccYMRirgJmzhLbZvBrhgEA+JbKn+00xQwCQ2Owz6flPUkXMlv0GT/wA/Kz2NlG31/iuBaJOVRJJAAG5J0AHmTSyCP2qwcm4MZnxDAlbQIULu1xlOixrmCzH8T2/Gqs55faXRXDIye5Wzkrl9VYBiLi2ZIJURnYkrAO0LmceWJU7jS53cIh3UfIT6jT40lwnCm3aVWjPEvHu5jqQv8IOgHQACnZrl5ah0kpddc1NK5z9V1TuNcnpcRbYtiFCBLqsA8yAwuIqhQWgd9VO+oAGtG4tyfibVxwlt7qKJzqJIGmjBSYYTsJncaVtQpri7LDKbYUlTGUiFg794arrGwb+U7ijT1LtinqPi00JtuPH3/SwrAYt7bBkMEfI1fOB49m7wJuAAaMMrLmnad5ynVWaYMirFj+AYS9PaYdEdjOkKxPiGQ976kVE4nlhbXesPdt6dDnSdPetxJB8ifhFUBMx+DurD+I01WLEFrvH1GU7XiVoic8T08PnrR0eBw7G2pdlZo1Kxlny0Og2+HTair7spAiIG2fv/AEslwiTZVF1fIpUfxCDpHlPzqFw9lnebZK5on8JDDzHj5eNWEWxezpm7JcpKhRC5hEAge8u++3SBpUbwa4Fm4dWIjYfpH1rVZ0ZfIAR0CZlb/IA7uCaYnACy4zQ0R5SemXy3Hj86uvJ3ErdtnuZWYlMqKsAST7xJ1/DI8arPELufuxt4+PU04wN188mPdCkDYx1jb5afOvH04FwNivjHpu0ZDlvPA+Hmzb75m4xzXDvr+UHwUaD4nrUgazPlvnB7EJcl7W38afyk+8v8J+HgdGwmKS6ge2wZW2I+tD5GuXrInscdS5+rppYn3f16pYUdEKMUFiTKOimjrimmi4WL2KZ8b4gLFi5dP4V0/mOgHzrI8cGt4VEb/UxDdvc11yCcgb1JZ/lV+5xYXrtnCkwkG7d8kEgzH8IcerLWccSxXbXrlwj3jIH5V/CvwECqvDo9P1z6eq6PhUdgCfP09fsoq6IrVOV+D9mLNo/9Mdrd8O1J0Bka96dR/wCmHjVO5U4X22IDEdy0BcYnaQRkB8p7x8lNarwuyQmYghn7xB94CAFU+YUCf4sx60HijwBpC94lPpHLHu/9fsJ1Qo6ArltioaFCjrk03GcrCRxCSCCAR1B/saj2SAQJ+JJjyBOsafrUlcFMXG9UGlMxOTK7hrZJJVJ8wJ/UUKXNCj6inBI7vWLYVK5u4dRLKIA0HhP1+9LMY0HoPU/X61zfMwo2H6+ddc9XgOY7KZ2LM09CCrZyvyj29k3HU5WkIQYIK6F4JGbXSD4N5VCcf4NdwlwJcHdPuuPdceXmOoOo9INJGZjnFgOQsMnifMY2nITPtOn161McA5hu4VpWGUxmQ7N8tj4H/ioAnpt9dKWtNFTZ4w64KoSQMkZpcL+C2rgXH7OKX7toYDvW299fOOo8xpUsKwqwzBg9tirqZUgwQfI1qnK/Gbt1At9IfbOoIBYbq6EA230PTKYMHpUZ8Og4XK8Q4XyBrjNx3dR6qxCiajomrbNlDcqbztws5bmIRmlstt9sosgEtPUDMBPy61na2yAWI0P1B8/L1rZeM4btLeQmFJlvAqNSp8jsaqT8MR2JZQLQzk5SZBQHMRE9DnGp7wHoadLPpFir9BV6Yxq9joEryZw+LSoRJuE3LnoQAB/2QCPDEEjarwajOBYUIhbKqlidFEAQToPHvEgHqoXwqSFTa12t5Km1MvMkJXBoUZoqgv3QkdcmuqI00w4XiTfamdxNfrp/zT1hTLETmHlVBhwixpA3ANCQPKjo3sAmTQo90z2e9Yrc94+X7nf9P6VI8tcHOJuKg0LHf8qD3m+X6x41E3bk/XU/QrU/ZhgYtPdKwWbIreKLvHh3pn+UeFdRWTcqMu6qvWTughJG6uGFw6oq20EKoCqPAAQBXOOwCXrbW7iK6NurbfpsfMbUuRXYrlXuIyN1yrHODtV8rIuauS2slrljv2xGZY79ufzeI8wNPAVArhGgwQ0dOpHiPH0Go+cb2wqCPKeGN03Sh11yz3Q35hGoO2xjQUxHX3HbXS0vGy1mmYXt171j6P1B/vVh5e5qbDkBoybZusTOU793p0y9OoNz4/ybYvCbaLbuZsxZe6WB3GmgPXUHaNJkQeD9nbq65rtu5bMi4pVgcusFCNQ+2siJ6jQhMsTt08eI0FREeZ9jur5gsULgkBgeoYEHUAiJ3EHf4aEEBciuMNYVFCqIVRCjoANgPACu7jQJ/bc+QobCOi46QAns7JrxDCG4hUMUbow18feH4hrtUFieCXcnZWyyEsA10ZZA7rs4U7EuFHXS2dZImb4vxJMPaa7cIAUTHVj+VR1Y9B+1OMJiUuKHRgykAyNtQD+xFE1uYARsjQySMZe2PLqurdoKoVRAUAAeAAgUYFdGiigSIN1waKjaiioz9yiBAUDQFA0aM4WSuTTa+JFOWpveFUIjhbZum9CjIoUe6OsX4Pw838Tbsj8TanwUd5jp1yg/GK2DlPAi2lzIz5C5QK0ZVNkm0WQAA94p1JJgHc1Aez/gHZj7Q4IunMqydlmCCPGV9dauPBsIbVlEJzMBLt+Z2JZ2jzYk/Gq/EagOJaDt79EfiVWJXFjTgY9f+J3FdCgRR1EldZqlsGURoq6oqTY7NkVzURoqM0RorhfKGjFVbh2MBx5sliezVyhY6tccgtAGhAWQBGgB8a59o3GWw+GCoSty6wUEEghRBYgj4L/vqhOkqCDEqV003EdPl8ao0kOphJ6qlS0hdHrcbB1wPVaDzxkfCXZU9xlgsjQGkDMp0H44zAxqRrrWa8Hx74K8l5S2UE50BgOpGxGxOuhjoKuvFMXHCQXYtdy2lbOZ1YrqoJI90GDoYBnWRVAx/eCmdY1p+maDGWHa6dpGERGM7XIWp8qc2rilOYBHUSyDUkawUjV9IkRII0BkVZ68/wCEuOjB0LKy6qw0IO2la7ytzUmKARgUugCQYysY1ykehOU6wD4UpXUmjts2/SQraQRnUzb9KwPRAV01EBXNSfOUmNkVA0cUDW4QvCuGpG6JB+NQvPfE3sYU9kcty4wtq35ZBZn+CKx+E7A1iXK/HrvDcUGYu1piRdQH312zQdM43Ex1EiTVWCEuZqTUVM5zNYW/kCjprw/iFq/bW7adWRxKmf0I6EHQjoQaFayvMqRw39vr9aepTOzT1RpRpFLi2RmhR0VJy7JlqFFRxQqcDYpgjCKio6EU4w3CA4LFOdcTea+6XnbOjd5ASbI0XK9sFjkLIQSsbyZ1gccGfNbA8Pofv+lWj2pcCGmLTTa3cEbnXK8+P4T/ALfCqTwS9lMHxFXYCHRghdTHaajBZ09lXjle2tzPh7qwlwnsXKgpmIfOimIFyGJ1JkBvCqsLIyqJB03Gx1IkeVXrlOyLtq/ZIU221nXMGYAAj/tmdCCPlS72Cew3ZXAAwB9I3kVqF/8AI4JKN+suF84x9N/VMhaAPwH7mr/yObRw2VXy3DcboNH3UgEEE5f0zfl0ottSzADUsVA9SBH6mtO4HwQWcMLd1JOYN3ZLKxCjMHXWZE5liAY1Ak/V7xygCeqDV4aL7qbstKgyD5gRr6SYPlXYFNLOAyXC4Zu9GYaQSBGYjaTpqADprIiIL2j8fuYPCB7P+rcuLaQxOUsHaQvVu7AnqesRXO8jXKGt6qcGanaW9VaKKKxzkjmnif2m3263rlm5dWy4dRKM85WAyhliJJ2iesVstFdTGJ1ivp4nRmxWde1zi4srh1WDcFztRrsArLBA6FS4J3G41rMOPql+9bWy0ggMS7E5c2sOzHoTl3Pqav3tj4GM9nFakMwtNPuq24edhIXLB03MTJqpYJrQsvaVZaVLwssUtkL5BV7oHUySaqwBoYAFUpR/CLKoY/D5bjqIIDET0kbx5TQqVHFU/wDKtHUwSkmJ0k5tTFCj6UVej8M/nT8GojDsZjSpSyZFJyjK5WE4slaFCjpKRONQoV0BQIpBzcpkbLkCiruKIiix7obmprjQMhlQ0CcpEgxr161jfHeB/ZrrFA3Y9o6KSIIK5T8V7whusjY1tV1JBGsEEaGDrpoehqG4jwIXkNq67shRQDIzKyg98ncycpjXUa6bUaaflnOyd4fV8hxB2O6qvJnECl1FChhdIVjrIChiCPifkTXPtEtqMQjCJZCreqwRPnDj4RQ5S4PirGLVL1o5FzHtRrbPdMQfPN+/hVr41y6uJuI73bgCEQgK5N5JjLMnQb7CmHSNZPq6WRXujhqbki1txm/cqnyHwIvdN25oLRIykalmXSR4AGfiK0dFgbzv++3w2+FRvEmOHsXHsW87gDJbmAzkhVknbcTrsKo/JnOHErmJCYu1bFpn7MkLla25UlY1IKkrl117w1oUhdPd/QJaUSVBMgGAtLqk+0XmfD4dBZe0L1wlXVDsCDIaY3EdP6wbvWXe1zBw9u6VJXKJIiQFJkxMmAwOk9Zig08bXSZW+GRskms7oCR5hR3MGPR7TXcPdJ7WzCMWg52uBiW10ZFBHXYQZOqPJ3M1+zirQu3blyxcK2yGJOQuQFPqH7pPk9ccicCw2ILLduj7tWFlQyTcXEqZUTJzIVY6ajWq1xtblrFPhwrZWORCfeJDMwYEeLEn+1PtDTdiuSMY5ro39cfW3qte9p3ELFvCNavo7C73VK5e44gq8uwEgwY6welYnat3rlt3t2mZVH3kGFUiASNdV7wO2mbwANejcMva2LfbL3mtoXBH4ioJBHTWaqHMHK5VbhwztZZ1KkppI10cDRhqdD40KKRrez1UCmnawaCsUTALHfchuoCzB8Jnfx8DNCjxFq3bZrd5LnaKSrkNIJHUUVNKgvQfFsV2GHvYmARaQGPEkwB6U95X4g16xbe5lDuubKoiB6Ekn186hOdbirg72YMwgHKDCtBlgwJEjIG6zppvWW3+ZEa2INy265Ut3c7SAA3eifdXKFUT4nfWgFpckaSjhlpbj5rr0OKMVTPZvzYcZaa1e0xNkDtPC4p926saa9Y01B2IFXMUhI0h1ki5hYdLt0nisUlpDcuuqIu7MQAJMDU+JMeppHhnFrGJBaxet3QInIwbLOwYA9341Dc8YK3iLS2Lj3BmzuBb9/Mikq2WDmAaNPEqelZ5Zwq4bB3r1sG1dtELnKgs6XiuRidw6mRm0K5mr5tK17L3yqMNMXx6rraaBFVP2ecyPi7J7Ug3F/EFjMNJJAJEjMNREztVtpSRpjdpKA6MtNikzXJrthUdjeK2rZCBg9wsi9mjKX75ABIZgANZOuwNaZd2yDynO+UJ7FVnnHH31y2rFzsmYTnhTJkwnfBicpMgEwD6iw4TFJcXMhkajzBG4I6EeFV72gcFt38K7PcFk21LdqZgKNSpykaH469DTMNg7K3TBrZrSD/VmfMXMPEsPfsF8S11cynsxlVXIOqNkUeHWYOtWjBcashMRfsOjSqvazFZYr3yzosQQASWMEQB0BNX5g4/gLljDNZntrSA3QVZTnS2AMzHusxM6iZ18qp3Dla5KdqiZ1gtMLC95s4Xy1JjZSKo6A5ucKwxzQ0hosD0Wy8k+06zim7LEZLN0kBIns3nYBm91p0g76QTtU57RMMjYC8zAkouZY3J0GXb8Ux8RWRcJ5fW5bXN35i4u8lDEgttPkfOrLY41iLVg4XGW2xOEZSrOs9oq7jK896NwDrAHe0ihGFoeHMP09Ev8K+J4li6IciYPD3raYi5eOXDvZNogItxAGgo9zIXZNQAJ/CRJBikOeME3bM/+qY7kL7rAnNKIDmJIjUwACIka2WxwGzZtE4YBrF+1lUTprDKxLddDv1OtJYHmPC2xbXF3Ww94AoSNUuBRGZpU5SRE7d7qa91drU3KaikD2l5xf8ACp3DuGY23YvPbvXC+a0iQ5zZgXYgEdYTY/m1rSOS+NNjMIHuAC8jNauiNBcXrA01BBgaSSOlR2KxOEayLWExF1na5nF0Fj3oI1aApWDoo6/Gj5BYhsQoQqkWCs75srhp84VB8KzMdbC62R/iWro28vWOipN32WYxmZmxFoszMxOupJJJ93rM/GhWy0KH8U7wSHxUiqvOHFMPatG3fVXzIzhGAKt2YNyDII/Afl6VTOZMFhftiYZrTW7V1SA2YlbTkFVyKJCw+TQaAXOgAFaRxrhP2iybcw2hVv5WVoI6g5YPkTWH8+Ym6z2xdMOBluoBqtxQA0kaan9qbYL3RuGyN5Olu/X6qwezTiBt4y1acqblk3MOWmQ9p3WFVwYlX1UHQhiBrFbVj8ULVp7hiEUt5aCdfKvK9jEurC4jNmVlb0YHun06f816buWvtWDg73bII6d5lBB8tTS1U0B7SdlqqjGprj5LEeY+P33xZZbhVnFu4k6FShLi2fQ9eojeo7iXON+6vZAKoLhzAMs40EiYA8hpI9I5xuKezdvWsVZAdmSGZcuQWyzQFA/FI+Q3mk0w4Q584ZNQMrrIkHXQkjWATHjGuof0tNsJ0EgWCd8q8WexiLUXGRLRhypgw5EqI322Ijy0Fej8LeDorjZgD89a8v8ACsLmvC2NWuEEEv5nvbEnSesmPOvS/A7BTD2lLZiEUT46ft0+FSuLNaGtI3QJxcApziLoRWZiAACSTsABrJ6Vl3H+Hub+e2WXuq9vtnl5ILDsWBYHLlBInYbb1bfaRhcRdwNxMPmJJAuBfea0QQyr4yYmOk1lnDxiLNsLewt9wy9xjbbMuce/ZeBBZWg+cmMxNZ4aw8vVfdNUcZ0eakOWObLOH4lf++y4a9cBh1JguCxMrohVzlmCIPlmrR8BzThMTefCKys8NKkSjBYDLro3vbeAPgaw7inB7/8Aqth7lqysJLqVVFmBuAWiSSQOpPSpDF4ZbN3DYyxfSezS/m1VR2QCvbIQGCT3IJG+U+dGWFrze+bfpLT0Lc96f+0flW3gg2RWyXi72Sg1RgQWs3F624buuNRqCDvVCZ7gguB3gCCVGo1HvR5Eeo6EVu3tWbDnAi5ecowYNZyjMWcqe5BIlSNzIiAddjj/AA/APcsPeLItlCARA7QEkQw7swScubWdJ01GqdwfGHE52WYJC5gJ32TnlrmLF4S6l20rXT2Yt5XBKZX1AULruqmQZ0ir9wB8fiSbhwwS2xJVMhtoubqM4h1jw3JO2wR9k7m2uLKAluxtFZ2Zh23ntLD9a7ucxcUw968br2riWJLpopYAxoQu5kRtMUOdl3Oa0C47/RGaXguLBsrnxfs8HgShCtGiKdmuMxeY8AZfxhKxfEc394lMLhA/VxbJOmk6t+9aX7WMDibllHsW7tyFdWRBmylzb7+RdWMAiRMAnaaydeWLttgLq5W0JXwnofOtUQiEWp2SfFBgk0suTk5Utd5nxTorhbYIMqYhQw/Ee1ZlzDfQLEeFLezvmPELxDJefN9oEMWPVAzKVjTXUeHep5wrAhUKMDkbfxHmD0I3BqjYt2tXVdW+8tODqNQyGdT+ISN52j4HdGx7XBoXpk5zS0r0qt7ShUHw7jVq7aS5OXOqtl/KSJKmOo2+FCo5jPcpelWTJpNZn7T7FtsXhfda9DELiGC2MsOwdrjtlyqyybZHe0A0MHT0qne1bhFu9gSzMqNZOdGaANiMhJ6N4DqF8KbY4arFYoncuTzWLXVdVjPZ1Zh3EUKcrQWDooLCVGUCRB6Ga9KcAslMNYQ5pW1bU5wA2igd4DQHyrBfZbcsDEA4hFYKyNbncXO9DfxKIGh0BKnrXoWzcDCRtQq5xs1qoVcl7MWWe2HhVq32d4+65CuM3eBUP3lU6sCWGbXTIOrE1nC8DZ2OVgFYA21BLF5HugwACFBOsdB1reOduULeOFtnZwbUkAHumfEHr5+ZqkLy42HfuSpG1MwVDTGBfIW4pRpAKomINzAG2QmS80srmCQo7oZVO0/xDptV05c5x4lhlXE4wXXwrsqZnVRE9VIAKkAg97QifI1Ueb8Uoxy3XykqVzgNJ7v5gNiI23/pfLq4ZeD4xLCs6lDcIUfds7dmRfAYkgrl1AaALe019LpkbpkaDdMtGtt1pmOZnsMbTKpZJBcjLEScxhhEdRNVvB8D/wDBo91mYonawpMGAzAoMwUErl1gHTpMClctNcGFbhpY2bl1kBDgEdndZQxQSMpi4GgmTppE1sGIs5rbINJUqPiIqQ8OoyIwev4WXExANBVH5htLiVtWu1YW86hkYoCqmBkhFzFjOhLRqN96onDMWFxMW2DHGXBbu5AcirfdAwX8JYRIYCJU9CRUny2UvcZttdde7b7VJIGZgqhQJ3PeL6fkpTiha1xnDYe3ka2uIW6q/lF4Esv+3vMI0Ayiq4Ajuzfs37vfREkmAcWjcC60LmLlfD4y0lq8pItmVIJBGkbjyqt3+VksEC2oCQQwOqlY1zDqI3q/VX+esaLWEuGJL/d+EZpklvwiNz51Opqh5cGA7qTDqc8Muszwd7C4G472L1y4i++Gjs8rMMtpVmWPTMWgbwZ0a83cRS3fZ0sqM1khVzsSqurAllmVPe+B06CIfm3ChFJTVbzLcWNjbIco0ADWD1k6a0fEOYBds2rUZrpCo4IM7RMkayxB+FWNN3BxVlpDQQtW5A5xXEL9nv3B26AFWP8A1bZ91p2ziYI66EbwJDjXAw7lwN68/DEkXFMMCkrCNDaeGmnwFeheQ8U1zAWGuTmyspkye4zLqf8AbUeui+GPNjO+LKbURhnaaowcHy9KrfHOVLdyTlAY/iAE/OtSe2DUXiMKJrdNWP3SrJSDhZhZ4K6KFk6aUdX9sCJ2o6e+KRNasimqX7RuUr2O7Ps72RUDAoVkNJBnffQeOwq70Z1FJ87QbhLROLHXCyLh3Jf2Yg7t1Mda0PgGLMBTT/G4QMNqjrGHymsvqOcLHojucXC5Vjmozi+FUozmAFBYk9ABJMmnWHu6VBe0XiKWeHYjMdbtt7KLBJZ7isIAHgJPoppMA8ywWo8kBYA2ADWmLi72zXRqykghgWzZhMkk7dY0rT+QMKtzDX7eHLG3nNlWJUOEu20LPmAjQsxAiYyjeqnw/guIs8IuYu4SFL2WsI0yi5wvarr3c2eNtRrsRTvlHna5hbOIy2UY3HNyQy93ugElBqAMpYnLVp/8jDpzY/pV2Pv8vTC54ircM4lbXEsroqEsQJZ7LKyqpgFlPdEKT3TBmINazwbj335wd5iboQXLVyAFxFo7OI0DjZh1IJGmgzr2a8OXH4q5i7lkOiyrs5MtfZu0V1BJIyqAsdJFabx/gqX+zeIu2WzW3GjLIgifA+FTeITRueGP3tv3Hp/f9JaUtvZZdz1w4WsZct4KyM7WS5U6kxkzJZVvBGDQvgdNBELw7jH2TFYZ7yjtBb1Y6vbLkypYySQNp1Acidq64ljmHFrr4mBkuFW0LKgNo28+kEwAG02gnypL2g8IS1bS4rK3ai24yaoxZWLFWmGEg+eo8apsvoDHm5t/qLou3K3PhHElv21dTuJrPPblxVktWrC6dpmJOuoWJH7aVUPZ9zZcw1wC87myynIJJ1zKO74QJJH95racfw3D4y2ov21uKrB1knRh1BUzHlsamBopJw5wu3p78Ejp5L79FgHHsYy2MGA3e7JWnqAMyAHygafGi4Di7rFyxBtrNx2YbMBKgHxJUfBfKusTdtNj0hO1w9ooFWfespBAYxuZ19TSHNeMRrji0q27ZcvkVQqL4KABuBoTV4AjFuievlRV7EAscugJJLGMx9Y29B+teiuUka3hLCMCCLayDuCdTPnrrVD5O9mDI1u/inUhSHW0moJ0ILvtE/hEg+O4rT0txXP8Uq2S2jab2OfNJ1EgcLBOxcpK6s0aigTpWIR2VPG6SFuhRzRUbK2ns0Y8K4QxFdzQnuubLIFl0KQuWdZpeRRgaUBlw5bukEWKiuY+BWeIILF7N2aXFclTBLKGGQHwhiD8hqDEniGJIRTDHUn8q7T6nUCfM6wRS9lAoAGw2rQcR2uqLfSbhNuMcIt4jDXMMwy23tlBlHuiO6VG3dIBA8hXmLHWb2Dv3cPc0ZC6MuuU5kZMw2kFXkHzr1YDWM+2vll+2XHDvI4S046q4BCmPxAgR6jzFH4bL2+WTv8AtMQvzZWz2NWba8OXKZcuxu+TaZQAOmTKfUmrzccASdhrWJeya/csPv3HEHfWCcvpEn51e+c+acjJg8OC+Kv6AKYNsEEhyYjcAldO7mMjQ0GtpHuqtI658h1v5L4i77LLePYTt+KXEe5AuXWzuIiEjMq5WaSAkTPXbpTvFYfAC4wDqUyFkaIOddlBaMpadj70VfOY+A2cPhrGYs2S995dOrzeVrbXCNp10G0xVf5r5fwtiyTYAlQe093OB+I+73TlmI07x8qrw1LZLab9w9U9E4PBICqHIXBExOJazcYjIrGydxnDK234hAJjTSdjrWi8D4pfwDdljyqWiVWzezSjHrqSSvic5HWNBWT8qYvssSBqQ4KSphgG0zBhqpWZnpE9K3mzZXH4AC6NLqCZA1KtIbLOgJUNEzrGh2Xr3FhAf8hx4g+CVnNhnY/hQOP5Gw9stcsIFDnMYMjXXu+C+AGlU/j/ACxmU5RBHgPnp41rnAuF/Z8Nbw+bMEXKCfCSQNSdADA8gKZY7h4k6VuGscGi5v8A9STZiHbqpezDi94Wuwvg9wwhbfL0B9P2itFEGqqmBAaQKnsJeIEGpFYxrpS9gtdfSG+U9ikrlKh6b36PTXtZBAyio6Ry0VM2RLKQUyN66Q0mn19fCuiaVlFiCFkdyVBrpiYJAk9BO/lPSkwa7Q1lmSvCuLFvKNTJOrHxPl4DoB4ClZpNkO4MeXQ0mt3WDIP7+h61hwyStg3CcTVO9rfD7t7ARaklL1u4wAklBmBgdYJDf7TVvBozBEUKN/KkD+5bY6xBWN8qYNkRdCIOkiDE6SOhrQOGYOy923fdAbtsEK38wAmOpgQD0BNPMdwtdwAKaWbeU01VVPPu5uCfdkTXfIUtxrADEWLlmcucaN4MCGU/BgKy72jYBVFnEW89trgyv3ychAhkjoM0jQx0rVMPdmqT7ReCkYVjazsudrpWZ7zMXaJ11Y6AfCi8GnDZmsccX/fsI9K+12lY1w3DNcLG2DMQNY38D0r0Rypd/wDC2UJlktqpmAdAB00rLeVuD5ZJGpjp4Vf+ESkUzxIcwBvchTu1K2ikbizQs3JFGGpeBt47Kc7BTZ8KK6WzFOCaJhpSkjTdFBSRFI3DpSrmmt06UxThaaMpIufChTcu3QChTVkxoUyjePj69aZ4viq22KstwkAMIXukGABnMKrTIgmTFMuYuEi9bGt3MpmLZlDt/q2iyrdTujSQd4INRL2Mb2iXc3ZobmHQ2YzZbaG0WKkkhDJvS2shUAOuavWxNcMlDjYDlWbhnExfUkKVgKYYg+8oboegI+M1IF6o2Gw2J+zW7yvfS6cPcd0Ea3IDW0KMpy7lYXKdB4VauHl4ftNTnaNNMukBfLX/AJoEsHLOoHC+ewdF3xLiy2QsgszSFRSM7EKzAKpPeJK5R5sKiL3N1oC4XU5EDEGR3gpIPvRlMiN4mRMqRTHF3bhu4pVN0ublgWsqv3LYFprmV5VVJl5hgdt9BXfFLeLSy5tNccth7jdgVt3ED91cgY28xJz5oac2QijNgYQNW58bLbY2jdWPh2MF22l1ZyuoYTvB8xIPqJBEeNPVcbTqdh/ioTgd+4wuF+0yZx2XarluZciElhAPvlgJAMDaIJZcYwTtiEuKs5VtyY1GS8rQhkZTEz/DOh0FIGAOkLCbLOjNkpiObreU/c3RoSMywv8A7ckTl7QRlkakgb03xHMdkZZBzsBCArMlWaAGIJ1Rl2kspESKgeIcRxlzDqDbxYuuELjsrgCXBdQtleyoYILcjTxXKSwYg+H3cT9rtP2eKhbdq3fJt3FF91a5ba5rFvLBW5LawCB3iab+BYGk27+v9I4jFtld+H3s6q+VlzCcrRI9cpI896eg1VOVzfcJcu9t3lUnOxAGYG5GTNqfvAnuiAg1kEU55xxF9UtfZzcDG73zbUOwti3dLEIQQxEAgdWCjcipnIIqBGCMobmXNk4xXDFDSoAnp51H4viVuwwVjJM6ArMqASCCRBhgRJ1n0lgTjCHNi5cdbZi32kEXkSzhxBJHvOxuHPpDD1FGLOOW57xZWkEwMynJkEkLJQs/abHKUboatMh1AaiPuvBH3lTvCeLC4xVVYAKGzGIIYuums/g/WpG6+3rVJ4pYxvee2+RrVlrS6FjcLF9RoAT3bRDHQZnMHUUtimxQNxQ5i86C2V96zlZQWIeRDW1LZQNwR1JorKfScELDoNWyuaXZ8KSu4iFLRMAmBuY1geNRPL9292R+0f6md5A1EAkAr/CRqAde9UbjsdikxhyJcezkUxCdmDlvZhJGYsWW3AB/EehoT6bU426LxkeSE+u8zWwcuV80poco0fZjLSBoZ00jWJErYDiK3lzqGEEhlZYZToQGB2kEMPEMp61X7TYpctl3zhQDcu+KA5gQG17Q5GQz4o0yIptw/BuDh77C690rbN0Oe4CwUMwGcG2wAkwCCFiJ2KKdgGExyh0VpYiaFJG59aUKCvbKes3ZH6fHwpC7cI3M/wCelJpcM79Dp56azQviRppt5+Z0ryaDWCO9JxOsV0l+FPj5x8zTqy0qD8f3qvJ3S4JUkyw7wnQmBqZnx9amMLiFMAFZ10BBnc6a1n4fTEGjotSfNdOiwFV7G80rbxPY9ncIJUE9nc0JF2coCd8dwajQy35TU1dNV+/wGxdv9oyrPdYgKsOR2gOYxJYlhP8AInhS8bAL6lsAHdd8R5huW2vfdpFsOcpaLhQFQlwD8aMSRp7pGtN8VzY4vNZFpZ7XslYsYntLKBiANvvCY/h+SGM4ZYuFibr5PvW0HeQ3ypYyVkiV0X+2iA4bZ1c4hiy3SzNlH+p2iuJUCAPuwI9daNymDtELbWhPLfMl83hZawiv+IFz0R30gHcJp/MJoYDmtry3CltJVMyWizG8820uCFCwR34kGdKa4bhNoOHTENnnQkAkmGtnRhJE3hoNpFLWeFJaS7bXEOtohc4Cd4Qi2g6vHQ2gZAiVIPWvHxsI+X9rRaOgXPEeb7ls24t2nVnPfFzRlB6D8LSGBDbFQPxCu73N9wW57FS5tZ1WSJbtmt5Z8Mqz8aacS4LbfNcF/K5ZmLMgylj39F0OXuDY6wDM60g/DLICtcvvlU5VA7oGt18oZYZgCW7w17sdDWDBAQLtz9V6B4KawfMhe8qZUyPda0jAnNItC8GIiIIMb0jiOZbirm7NPeAGp1kXSq7e8xthR5tUZwzh9iyVP2nMLRa6BAA7tvsS5b8oUHwByk7CusXh7BSDfeLgOU5d1cXFhYXUkXTHXaj07YmuyPwfFEZGw/MP2pbinGmt3uzW2G7oPXMWZMSwAA3/AP54/wB/lTjB48OgbTcgwCIIJEQwBEER8DUPicOt1u17ZwSCARCkaX1XpKle3YeMqOoMuEUW1jNMszE6bsxYjTpLU5I1mgFu695bLADdS32oTtQuXh5VCrivWl/tAOn71kDCw6DuTu5cH761w94f4pleuR/amd3FKPeMHeZ+vCt6F6xl1LC8PomhUMMen51+Jg/KKFD5ZRuWrNb1IzqhYCJiZHx1/wCaa38aBlBtqVKkgdBEjaPh6fqKFMNaCpLQC7KRCF7iytsDOFEDwDMZ06wBUyLaa9xPLuihQob8GyNUYsk7uIylVCgA+Gg+Q9ab468wXMNCuuuunh8qFClnMbrC3Dlouk8C2rZkQbe6NDOuxpZ1TKSEXXfQazI/+x+Z8aFCtOFn2RHbpH7PbKx2aa6+6vr4edC7hUEjKCCRO2pH5tO9QoUFpN7XX3VJG2mwQAGSQANzGp01NN2ZE0Kg97MNBo2sEeB86FCvnBaR5bUFhbXSI7q7DQdNNNPSmt1rTkA2kOkCVXQamNtt9POhQrMQ63K9BTO5jgJQCABsAIA8ABSt+70+taFCqGkBqPAm7YmCBA33+vXyrp8QYNChXrQE+WNwug5I16/2pC7dyzIBiPoUKFbaly0XTZrg6D6+VChQrdkSwX//2Q=="/>
          <p:cNvSpPr>
            <a:spLocks noChangeAspect="1" noChangeArrowheads="1"/>
          </p:cNvSpPr>
          <p:nvPr/>
        </p:nvSpPr>
        <p:spPr bwMode="auto">
          <a:xfrm>
            <a:off x="583279" y="262823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ia.media-imdb.com/images/M/MV5BOTY1MzU1MDQ1MF5BMl5BanBnXkFtZTgwNjAzMjY3NzE@._V1_.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5600" y="0"/>
            <a:ext cx="1526400" cy="215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spect="1"/>
          </p:cNvSpPr>
          <p:nvPr/>
        </p:nvSpPr>
        <p:spPr>
          <a:xfrm>
            <a:off x="0" y="6421382"/>
            <a:ext cx="12192000" cy="447925"/>
          </a:xfrm>
          <a:prstGeom prst="rect">
            <a:avLst/>
          </a:prstGeom>
          <a:gradFill>
            <a:gsLst>
              <a:gs pos="28000">
                <a:srgbClr val="A0FB7C"/>
              </a:gs>
              <a:gs pos="0">
                <a:srgbClr val="98FABC"/>
              </a:gs>
              <a:gs pos="100000">
                <a:srgbClr val="C64BBB"/>
              </a:gs>
              <a:gs pos="66000">
                <a:srgbClr val="C64BBB"/>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a:spLocks/>
          </p:cNvSpPr>
          <p:nvPr/>
        </p:nvSpPr>
        <p:spPr>
          <a:xfrm flipV="1">
            <a:off x="-1200" y="6331744"/>
            <a:ext cx="12193200" cy="89638"/>
          </a:xfrm>
          <a:prstGeom prst="rect">
            <a:avLst/>
          </a:prstGeom>
          <a:gradFill flip="none" rotWithShape="0">
            <a:gsLst>
              <a:gs pos="28000">
                <a:srgbClr val="A0FB7C">
                  <a:lumMod val="60000"/>
                  <a:lumOff val="40000"/>
                </a:srgbClr>
              </a:gs>
              <a:gs pos="0">
                <a:srgbClr val="98FABC">
                  <a:lumMod val="60000"/>
                  <a:lumOff val="40000"/>
                </a:srgbClr>
              </a:gs>
              <a:gs pos="100000">
                <a:srgbClr val="C64BBB">
                  <a:lumMod val="60000"/>
                  <a:lumOff val="40000"/>
                </a:srgbClr>
              </a:gs>
              <a:gs pos="66000">
                <a:srgbClr val="C64BBB">
                  <a:lumMod val="60000"/>
                  <a:lumOff val="40000"/>
                </a:srgbClr>
              </a:gs>
            </a:gsLst>
            <a:lin ang="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hlinkClick r:id="rId3"/>
          </p:cNvPr>
          <p:cNvPicPr>
            <a:picLocks noChangeAspect="1"/>
          </p:cNvPicPr>
          <p:nvPr/>
        </p:nvPicPr>
        <p:blipFill rotWithShape="1">
          <a:blip r:embed="rId4"/>
          <a:srcRect l="20560" t="10829" r="19801" b="22680"/>
          <a:stretch/>
        </p:blipFill>
        <p:spPr>
          <a:xfrm>
            <a:off x="4208243" y="0"/>
            <a:ext cx="472338" cy="780384"/>
          </a:xfrm>
          <a:prstGeom prst="rect">
            <a:avLst/>
          </a:prstGeom>
        </p:spPr>
      </p:pic>
      <p:sp>
        <p:nvSpPr>
          <p:cNvPr id="16" name="TextBox 15"/>
          <p:cNvSpPr txBox="1"/>
          <p:nvPr/>
        </p:nvSpPr>
        <p:spPr>
          <a:xfrm>
            <a:off x="5460213" y="252769"/>
            <a:ext cx="1592687" cy="369332"/>
          </a:xfrm>
          <a:prstGeom prst="rect">
            <a:avLst/>
          </a:prstGeom>
          <a:noFill/>
        </p:spPr>
        <p:txBody>
          <a:bodyPr wrap="square" rtlCol="0">
            <a:spAutoFit/>
          </a:bodyPr>
          <a:lstStyle/>
          <a:p>
            <a:r>
              <a:rPr lang="en-GB" b="1" dirty="0" smtClean="0">
                <a:solidFill>
                  <a:srgbClr val="8D1454"/>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8D1454"/>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7" name="Curved Connector 16"/>
          <p:cNvCxnSpPr>
            <a:stCxn id="16" idx="1"/>
          </p:cNvCxnSpPr>
          <p:nvPr/>
        </p:nvCxnSpPr>
        <p:spPr>
          <a:xfrm rot="10800000">
            <a:off x="4738255" y="430753"/>
            <a:ext cx="721958" cy="6682"/>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00" y="1003124"/>
            <a:ext cx="12192000" cy="535531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Light" panose="020B0502040204020203" pitchFamily="34" charset="0"/>
              </a:rPr>
              <a:t>The </a:t>
            </a:r>
            <a:r>
              <a:rPr lang="en-GB" b="1" dirty="0" smtClean="0">
                <a:latin typeface="Segoe UI Light" panose="020B0502040204020203" pitchFamily="34" charset="0"/>
              </a:rPr>
              <a:t>production company titles </a:t>
            </a:r>
            <a:r>
              <a:rPr lang="en-GB" dirty="0" smtClean="0">
                <a:latin typeface="Segoe UI Light" panose="020B0502040204020203" pitchFamily="34" charset="0"/>
              </a:rPr>
              <a:t>and </a:t>
            </a:r>
            <a:r>
              <a:rPr lang="en-GB" b="1" dirty="0" smtClean="0">
                <a:latin typeface="Segoe UI Light" panose="020B0502040204020203" pitchFamily="34" charset="0"/>
              </a:rPr>
              <a:t>logos</a:t>
            </a:r>
            <a:r>
              <a:rPr lang="en-GB" dirty="0" smtClean="0">
                <a:latin typeface="Segoe UI Light" panose="020B0502040204020203" pitchFamily="34" charset="0"/>
              </a:rPr>
              <a:t> are edited to be in the same home style as the </a:t>
            </a:r>
            <a:br>
              <a:rPr lang="en-GB" dirty="0" smtClean="0">
                <a:latin typeface="Segoe UI Light" panose="020B0502040204020203" pitchFamily="34" charset="0"/>
              </a:rPr>
            </a:br>
            <a:r>
              <a:rPr lang="en-GB" dirty="0" smtClean="0">
                <a:latin typeface="Segoe UI Light" panose="020B0502040204020203" pitchFamily="34" charset="0"/>
              </a:rPr>
              <a:t>film with similar colours, at the same time as this you can still clearly make out  what logo it</a:t>
            </a:r>
            <a:br>
              <a:rPr lang="en-GB" dirty="0" smtClean="0">
                <a:latin typeface="Segoe UI Light" panose="020B0502040204020203" pitchFamily="34" charset="0"/>
              </a:rPr>
            </a:br>
            <a:r>
              <a:rPr lang="en-GB" dirty="0" smtClean="0">
                <a:latin typeface="Segoe UI Light" panose="020B0502040204020203" pitchFamily="34" charset="0"/>
              </a:rPr>
              <a:t>is.</a:t>
            </a:r>
          </a:p>
          <a:p>
            <a:pPr marL="285750" indent="-285750">
              <a:buFont typeface="Arial" panose="020B0604020202020204" pitchFamily="34" charset="0"/>
              <a:buChar char="•"/>
            </a:pPr>
            <a:r>
              <a:rPr lang="en-GB" dirty="0" smtClean="0">
                <a:latin typeface="Segoe UI Light" panose="020B0502040204020203" pitchFamily="34" charset="0"/>
              </a:rPr>
              <a:t>The cuts in the film also match the beat of the </a:t>
            </a:r>
            <a:r>
              <a:rPr lang="en-GB" b="1" dirty="0" smtClean="0">
                <a:latin typeface="Segoe UI Light" panose="020B0502040204020203" pitchFamily="34" charset="0"/>
              </a:rPr>
              <a:t>synchronous</a:t>
            </a:r>
            <a:r>
              <a:rPr lang="en-GB" dirty="0" smtClean="0">
                <a:latin typeface="Segoe UI Light" panose="020B0502040204020203" pitchFamily="34" charset="0"/>
              </a:rPr>
              <a:t> </a:t>
            </a:r>
            <a:r>
              <a:rPr lang="en-GB" b="1" dirty="0" smtClean="0">
                <a:latin typeface="Segoe UI Light" panose="020B0502040204020203" pitchFamily="34" charset="0"/>
              </a:rPr>
              <a:t>sound</a:t>
            </a:r>
            <a:r>
              <a:rPr lang="en-GB" dirty="0" smtClean="0">
                <a:latin typeface="Segoe UI Light" panose="020B0502040204020203" pitchFamily="34" charset="0"/>
              </a:rPr>
              <a:t> in the back, this song is </a:t>
            </a:r>
            <a:br>
              <a:rPr lang="en-GB" dirty="0" smtClean="0">
                <a:latin typeface="Segoe UI Light" panose="020B0502040204020203" pitchFamily="34" charset="0"/>
              </a:rPr>
            </a:br>
            <a:r>
              <a:rPr lang="en-GB" dirty="0" smtClean="0">
                <a:latin typeface="Segoe UI Light" panose="020B0502040204020203" pitchFamily="34" charset="0"/>
              </a:rPr>
              <a:t>also a very famous, already known song to give the trailer overall better recognition.</a:t>
            </a:r>
          </a:p>
          <a:p>
            <a:pPr marL="285750" indent="-285750">
              <a:buFont typeface="Arial" panose="020B0604020202020204" pitchFamily="34" charset="0"/>
              <a:buChar char="•"/>
            </a:pPr>
            <a:r>
              <a:rPr lang="en-GB" dirty="0" smtClean="0">
                <a:latin typeface="Segoe UI Light" panose="020B0502040204020203" pitchFamily="34" charset="0"/>
              </a:rPr>
              <a:t>Characters are briefly introduced with some </a:t>
            </a:r>
            <a:r>
              <a:rPr lang="en-GB" b="1" dirty="0" smtClean="0">
                <a:latin typeface="Segoe UI Light" panose="020B0502040204020203" pitchFamily="34" charset="0"/>
              </a:rPr>
              <a:t>non diegetic </a:t>
            </a:r>
            <a:r>
              <a:rPr lang="en-GB" dirty="0" smtClean="0">
                <a:latin typeface="Segoe UI Light" panose="020B0502040204020203" pitchFamily="34" charset="0"/>
              </a:rPr>
              <a:t>dialogue of a man speaking. This </a:t>
            </a:r>
            <a:br>
              <a:rPr lang="en-GB" dirty="0" smtClean="0">
                <a:latin typeface="Segoe UI Light" panose="020B0502040204020203" pitchFamily="34" charset="0"/>
              </a:rPr>
            </a:br>
            <a:r>
              <a:rPr lang="en-GB" dirty="0" smtClean="0">
                <a:latin typeface="Segoe UI Light" panose="020B0502040204020203" pitchFamily="34" charset="0"/>
              </a:rPr>
              <a:t>gives us an idea of their personalities and it is a taster of what they are going to be like in the </a:t>
            </a:r>
            <a:br>
              <a:rPr lang="en-GB" dirty="0" smtClean="0">
                <a:latin typeface="Segoe UI Light" panose="020B0502040204020203" pitchFamily="34" charset="0"/>
              </a:rPr>
            </a:br>
            <a:r>
              <a:rPr lang="en-GB" dirty="0" smtClean="0">
                <a:latin typeface="Segoe UI Light" panose="020B0502040204020203" pitchFamily="34" charset="0"/>
              </a:rPr>
              <a:t>film.</a:t>
            </a:r>
          </a:p>
          <a:p>
            <a:pPr marL="285750" indent="-285750">
              <a:buFont typeface="Arial" panose="020B0604020202020204" pitchFamily="34" charset="0"/>
              <a:buChar char="•"/>
            </a:pPr>
            <a:r>
              <a:rPr lang="en-GB" dirty="0" smtClean="0">
                <a:latin typeface="Segoe UI Light" panose="020B0502040204020203" pitchFamily="34" charset="0"/>
              </a:rPr>
              <a:t>As it gets to the middle of the trailer there are </a:t>
            </a:r>
            <a:r>
              <a:rPr lang="en-GB" b="1" dirty="0" smtClean="0">
                <a:latin typeface="Segoe UI Light" panose="020B0502040204020203" pitchFamily="34" charset="0"/>
              </a:rPr>
              <a:t>fast paced cuts </a:t>
            </a:r>
            <a:r>
              <a:rPr lang="en-GB" dirty="0" smtClean="0">
                <a:latin typeface="Segoe UI Light" panose="020B0502040204020203" pitchFamily="34" charset="0"/>
              </a:rPr>
              <a:t>as well as action scenes which is a very common trait in the film trailers I have seen, in this part of the trailer the music becomes louder and more fast paced.</a:t>
            </a:r>
          </a:p>
          <a:p>
            <a:pPr marL="285750" indent="-285750">
              <a:buFont typeface="Arial" panose="020B0604020202020204" pitchFamily="34" charset="0"/>
              <a:buChar char="•"/>
            </a:pPr>
            <a:r>
              <a:rPr lang="en-GB" dirty="0" smtClean="0">
                <a:latin typeface="Segoe UI Light" panose="020B0502040204020203" pitchFamily="34" charset="0"/>
              </a:rPr>
              <a:t>The film will also cut to </a:t>
            </a:r>
            <a:r>
              <a:rPr lang="en-GB" b="1" dirty="0" smtClean="0">
                <a:latin typeface="Segoe UI Light" panose="020B0502040204020203" pitchFamily="34" charset="0"/>
              </a:rPr>
              <a:t>titles</a:t>
            </a:r>
            <a:r>
              <a:rPr lang="en-GB" dirty="0" smtClean="0">
                <a:latin typeface="Segoe UI Light" panose="020B0502040204020203" pitchFamily="34" charset="0"/>
              </a:rPr>
              <a:t> saying short captions giving information about the film, they are also split up so that you see ‘worst’ then a few more cuts then ‘heroes’ then more cuts then ‘ever’ I think this is to keep viewers attention because they wouldn’t click off the video after seeing the first title as they want to see more.</a:t>
            </a:r>
          </a:p>
          <a:p>
            <a:pPr marL="285750" indent="-285750">
              <a:buFont typeface="Arial" panose="020B0604020202020204" pitchFamily="34" charset="0"/>
              <a:buChar char="•"/>
            </a:pPr>
            <a:r>
              <a:rPr lang="en-GB" dirty="0" smtClean="0">
                <a:latin typeface="Segoe UI Light" panose="020B0502040204020203" pitchFamily="34" charset="0"/>
              </a:rPr>
              <a:t>The final part is showing the </a:t>
            </a:r>
            <a:r>
              <a:rPr lang="en-GB" b="1" dirty="0" smtClean="0">
                <a:latin typeface="Segoe UI Light" panose="020B0502040204020203" pitchFamily="34" charset="0"/>
              </a:rPr>
              <a:t>film title </a:t>
            </a:r>
            <a:r>
              <a:rPr lang="en-GB" dirty="0" smtClean="0">
                <a:latin typeface="Segoe UI Light" panose="020B0502040204020203" pitchFamily="34" charset="0"/>
              </a:rPr>
              <a:t>which has the most popular actors names on it and then a </a:t>
            </a:r>
            <a:r>
              <a:rPr lang="en-GB" b="1" dirty="0" smtClean="0">
                <a:latin typeface="Segoe UI Light" panose="020B0502040204020203" pitchFamily="34" charset="0"/>
              </a:rPr>
              <a:t>release date </a:t>
            </a:r>
            <a:r>
              <a:rPr lang="en-GB" dirty="0" smtClean="0">
                <a:latin typeface="Segoe UI Light" panose="020B0502040204020203" pitchFamily="34" charset="0"/>
              </a:rPr>
              <a:t>is then shown after that, these </a:t>
            </a:r>
            <a:r>
              <a:rPr lang="en-GB" b="1" dirty="0" smtClean="0">
                <a:latin typeface="Segoe UI Light" panose="020B0502040204020203" pitchFamily="34" charset="0"/>
              </a:rPr>
              <a:t>titles</a:t>
            </a:r>
            <a:r>
              <a:rPr lang="en-GB" dirty="0" smtClean="0">
                <a:latin typeface="Segoe UI Light" panose="020B0502040204020203" pitchFamily="34" charset="0"/>
              </a:rPr>
              <a:t> are all the same colourful and animated </a:t>
            </a:r>
            <a:r>
              <a:rPr lang="en-GB" b="1" dirty="0" smtClean="0">
                <a:latin typeface="Segoe UI Light" panose="020B0502040204020203" pitchFamily="34" charset="0"/>
              </a:rPr>
              <a:t>font</a:t>
            </a:r>
            <a:r>
              <a:rPr lang="en-GB" dirty="0" smtClean="0">
                <a:latin typeface="Segoe UI Light" panose="020B0502040204020203" pitchFamily="34" charset="0"/>
              </a:rPr>
              <a:t> to cause the viewers to see the film as a silly film that doesn’t take itself too seriously.</a:t>
            </a:r>
          </a:p>
          <a:p>
            <a:pPr marL="285750" indent="-285750">
              <a:buFont typeface="Arial" panose="020B0604020202020204" pitchFamily="34" charset="0"/>
              <a:buChar char="•"/>
            </a:pPr>
            <a:r>
              <a:rPr lang="en-GB" dirty="0" smtClean="0">
                <a:latin typeface="Segoe UI Light" panose="020B0502040204020203" pitchFamily="34" charset="0"/>
              </a:rPr>
              <a:t>After the release date there is then a link to their </a:t>
            </a:r>
            <a:r>
              <a:rPr lang="en-GB" b="1" dirty="0" smtClean="0">
                <a:latin typeface="Segoe UI Light" panose="020B0502040204020203" pitchFamily="34" charset="0"/>
              </a:rPr>
              <a:t>social media </a:t>
            </a:r>
            <a:r>
              <a:rPr lang="en-GB" dirty="0" smtClean="0">
                <a:latin typeface="Segoe UI Light" panose="020B0502040204020203" pitchFamily="34" charset="0"/>
              </a:rPr>
              <a:t>and with a ‘#suicidesquad’ which encourages viewers to use the hashtag to gain more of a following for the film.</a:t>
            </a:r>
          </a:p>
          <a:p>
            <a:pPr marL="285750" indent="-285750">
              <a:buFont typeface="Arial" panose="020B0604020202020204" pitchFamily="34" charset="0"/>
              <a:buChar char="•"/>
            </a:pPr>
            <a:r>
              <a:rPr lang="en-GB" dirty="0" smtClean="0">
                <a:latin typeface="Segoe UI Light" panose="020B0502040204020203" pitchFamily="34" charset="0"/>
              </a:rPr>
              <a:t>The trailer is also 2 minutes 30 seconds long which is an average length</a:t>
            </a:r>
          </a:p>
        </p:txBody>
      </p:sp>
      <p:pic>
        <p:nvPicPr>
          <p:cNvPr id="18" name="Picture 17"/>
          <p:cNvPicPr>
            <a:picLocks noChangeAspect="1"/>
          </p:cNvPicPr>
          <p:nvPr/>
        </p:nvPicPr>
        <p:blipFill>
          <a:blip r:embed="rId5"/>
          <a:stretch>
            <a:fillRect/>
          </a:stretch>
        </p:blipFill>
        <p:spPr>
          <a:xfrm rot="20963459">
            <a:off x="9200805" y="899779"/>
            <a:ext cx="1413207" cy="1946494"/>
          </a:xfrm>
          <a:prstGeom prst="rect">
            <a:avLst/>
          </a:prstGeom>
        </p:spPr>
      </p:pic>
    </p:spTree>
    <p:extLst>
      <p:ext uri="{BB962C8B-B14F-4D97-AF65-F5344CB8AC3E}">
        <p14:creationId xmlns:p14="http://schemas.microsoft.com/office/powerpoint/2010/main" val="187598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200" y="19028"/>
            <a:ext cx="5636833" cy="8129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icrosoft JhengHei UI" panose="020B0604030504040204" pitchFamily="34" charset="-120"/>
                <a:ea typeface="Microsoft JhengHei UI" panose="020B0604030504040204" pitchFamily="34" charset="-120"/>
                <a:cs typeface="+mj-cs"/>
              </a:defRPr>
            </a:lvl1pPr>
          </a:lstStyle>
          <a:p>
            <a:r>
              <a:rPr lang="en-GB" dirty="0" smtClean="0"/>
              <a:t>EX_MACHINA</a:t>
            </a:r>
            <a:endParaRPr lang="en-GB" dirty="0"/>
          </a:p>
        </p:txBody>
      </p:sp>
      <p:pic>
        <p:nvPicPr>
          <p:cNvPr id="8" name="Picture 7"/>
          <p:cNvPicPr>
            <a:picLocks/>
          </p:cNvPicPr>
          <p:nvPr/>
        </p:nvPicPr>
        <p:blipFill>
          <a:blip r:embed="rId2"/>
          <a:stretch>
            <a:fillRect/>
          </a:stretch>
        </p:blipFill>
        <p:spPr>
          <a:xfrm>
            <a:off x="10665600" y="-2000"/>
            <a:ext cx="1526400" cy="2156400"/>
          </a:xfrm>
          <a:prstGeom prst="rect">
            <a:avLst/>
          </a:prstGeom>
        </p:spPr>
      </p:pic>
      <p:pic>
        <p:nvPicPr>
          <p:cNvPr id="10" name="Picture 9">
            <a:hlinkClick r:id="rId3"/>
          </p:cNvPr>
          <p:cNvPicPr>
            <a:picLocks noChangeAspect="1"/>
          </p:cNvPicPr>
          <p:nvPr/>
        </p:nvPicPr>
        <p:blipFill rotWithShape="1">
          <a:blip r:embed="rId4"/>
          <a:srcRect l="8563" t="12857" r="54180" b="16181"/>
          <a:stretch/>
        </p:blipFill>
        <p:spPr>
          <a:xfrm>
            <a:off x="4125495" y="82237"/>
            <a:ext cx="642181" cy="828959"/>
          </a:xfrm>
          <a:prstGeom prst="rect">
            <a:avLst/>
          </a:prstGeom>
        </p:spPr>
      </p:pic>
      <p:sp>
        <p:nvSpPr>
          <p:cNvPr id="11" name="TextBox 10"/>
          <p:cNvSpPr txBox="1"/>
          <p:nvPr/>
        </p:nvSpPr>
        <p:spPr>
          <a:xfrm>
            <a:off x="6329344" y="82237"/>
            <a:ext cx="1592687" cy="369332"/>
          </a:xfrm>
          <a:prstGeom prst="rect">
            <a:avLst/>
          </a:prstGeom>
          <a:solidFill>
            <a:srgbClr val="C00000"/>
          </a:solidFill>
        </p:spPr>
        <p:txBody>
          <a:bodyPr wrap="squar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2" name="Curved Connector 11"/>
          <p:cNvCxnSpPr>
            <a:stCxn id="11" idx="1"/>
            <a:endCxn id="10" idx="3"/>
          </p:cNvCxnSpPr>
          <p:nvPr/>
        </p:nvCxnSpPr>
        <p:spPr>
          <a:xfrm rot="10800000" flipV="1">
            <a:off x="4767676" y="266903"/>
            <a:ext cx="1561668" cy="229814"/>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a:spLocks noChangeAspect="1"/>
          </p:cNvSpPr>
          <p:nvPr/>
        </p:nvSpPr>
        <p:spPr>
          <a:xfrm>
            <a:off x="0" y="6421382"/>
            <a:ext cx="12192000" cy="447925"/>
          </a:xfrm>
          <a:prstGeom prst="rect">
            <a:avLst/>
          </a:prstGeom>
          <a:solidFill>
            <a:srgbClr val="5E5E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342182"/>
            <a:ext cx="12192000" cy="79200"/>
          </a:xfrm>
          <a:prstGeom prst="rect">
            <a:avLst/>
          </a:prstGeom>
          <a:solidFill>
            <a:srgbClr val="9A999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0" y="1010368"/>
            <a:ext cx="12192000" cy="6155531"/>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latin typeface="Segoe UI Light" panose="020B0502040204020203" pitchFamily="34" charset="0"/>
              </a:rPr>
              <a:t>It begins with a very creative </a:t>
            </a:r>
            <a:r>
              <a:rPr lang="en-GB" sz="1700" b="1" dirty="0" smtClean="0">
                <a:latin typeface="Segoe UI Light" panose="020B0502040204020203" pitchFamily="34" charset="0"/>
              </a:rPr>
              <a:t>graphic shot </a:t>
            </a:r>
            <a:r>
              <a:rPr lang="en-GB" sz="1700" dirty="0" smtClean="0">
                <a:latin typeface="Segoe UI Light" panose="020B0502040204020203" pitchFamily="34" charset="0"/>
              </a:rPr>
              <a:t>of the </a:t>
            </a:r>
            <a:r>
              <a:rPr lang="en-GB" sz="1700" b="1" dirty="0" smtClean="0">
                <a:latin typeface="Segoe UI Light" panose="020B0502040204020203" pitchFamily="34" charset="0"/>
              </a:rPr>
              <a:t>company logo </a:t>
            </a:r>
            <a:r>
              <a:rPr lang="en-GB" sz="1700" dirty="0" smtClean="0">
                <a:latin typeface="Segoe UI Light" panose="020B0502040204020203" pitchFamily="34" charset="0"/>
              </a:rPr>
              <a:t>‘A24’ where you can see the next shot that</a:t>
            </a:r>
            <a:br>
              <a:rPr lang="en-GB" sz="1700" dirty="0" smtClean="0">
                <a:latin typeface="Segoe UI Light" panose="020B0502040204020203" pitchFamily="34" charset="0"/>
              </a:rPr>
            </a:br>
            <a:r>
              <a:rPr lang="en-GB" sz="1700" dirty="0" smtClean="0">
                <a:latin typeface="Segoe UI Light" panose="020B0502040204020203" pitchFamily="34" charset="0"/>
              </a:rPr>
              <a:t>is about to be shown through it. This then makes for a very good </a:t>
            </a:r>
            <a:r>
              <a:rPr lang="en-GB" sz="1700" b="1" dirty="0" smtClean="0">
                <a:latin typeface="Segoe UI Light" panose="020B0502040204020203" pitchFamily="34" charset="0"/>
              </a:rPr>
              <a:t>transition</a:t>
            </a:r>
            <a:r>
              <a:rPr lang="en-GB" sz="1700" dirty="0" smtClean="0">
                <a:latin typeface="Segoe UI Light" panose="020B0502040204020203" pitchFamily="34" charset="0"/>
              </a:rPr>
              <a:t>.</a:t>
            </a:r>
          </a:p>
          <a:p>
            <a:pPr marL="285750" indent="-285750">
              <a:buFont typeface="Arial" panose="020B0604020202020204" pitchFamily="34" charset="0"/>
              <a:buChar char="•"/>
            </a:pPr>
            <a:r>
              <a:rPr lang="en-GB" sz="1700" dirty="0">
                <a:latin typeface="Segoe UI Light" panose="020B0502040204020203" pitchFamily="34" charset="0"/>
              </a:rPr>
              <a:t>C</a:t>
            </a:r>
            <a:r>
              <a:rPr lang="en-GB" sz="1700" dirty="0" smtClean="0">
                <a:latin typeface="Segoe UI Light" panose="020B0502040204020203" pitchFamily="34" charset="0"/>
              </a:rPr>
              <a:t>haracters introduce themselves to each other with voice – over dialogue which is also introducing the </a:t>
            </a:r>
            <a:br>
              <a:rPr lang="en-GB" sz="1700" dirty="0" smtClean="0">
                <a:latin typeface="Segoe UI Light" panose="020B0502040204020203" pitchFamily="34" charset="0"/>
              </a:rPr>
            </a:br>
            <a:r>
              <a:rPr lang="en-GB" sz="1700" dirty="0" smtClean="0">
                <a:latin typeface="Segoe UI Light" panose="020B0502040204020203" pitchFamily="34" charset="0"/>
              </a:rPr>
              <a:t>characters to the audience.</a:t>
            </a:r>
          </a:p>
          <a:p>
            <a:pPr marL="285750" indent="-285750">
              <a:buFont typeface="Arial" panose="020B0604020202020204" pitchFamily="34" charset="0"/>
              <a:buChar char="•"/>
            </a:pPr>
            <a:r>
              <a:rPr lang="en-GB" sz="1700" dirty="0" smtClean="0">
                <a:latin typeface="Segoe UI Light" panose="020B0502040204020203" pitchFamily="34" charset="0"/>
              </a:rPr>
              <a:t>The non diegetic </a:t>
            </a:r>
            <a:r>
              <a:rPr lang="en-GB" sz="1700" b="1" dirty="0" smtClean="0">
                <a:latin typeface="Segoe UI Light" panose="020B0502040204020203" pitchFamily="34" charset="0"/>
              </a:rPr>
              <a:t>music</a:t>
            </a:r>
            <a:r>
              <a:rPr lang="en-GB" sz="1700" dirty="0" smtClean="0">
                <a:latin typeface="Segoe UI Light" panose="020B0502040204020203" pitchFamily="34" charset="0"/>
              </a:rPr>
              <a:t> at the start is synchronous with the sound of the helicopter’s blades but has the style of the music in the film as well.</a:t>
            </a:r>
          </a:p>
          <a:p>
            <a:pPr marL="285750" indent="-285750">
              <a:buFont typeface="Arial" panose="020B0604020202020204" pitchFamily="34" charset="0"/>
              <a:buChar char="•"/>
            </a:pPr>
            <a:r>
              <a:rPr lang="en-GB" sz="1700" dirty="0" smtClean="0">
                <a:latin typeface="Segoe UI Light" panose="020B0502040204020203" pitchFamily="34" charset="0"/>
              </a:rPr>
              <a:t>At the end of the film after the films title there is a </a:t>
            </a:r>
            <a:r>
              <a:rPr lang="en-GB" sz="1700" b="1" dirty="0" smtClean="0">
                <a:latin typeface="Segoe UI Light" panose="020B0502040204020203" pitchFamily="34" charset="0"/>
              </a:rPr>
              <a:t>shot</a:t>
            </a:r>
            <a:r>
              <a:rPr lang="en-GB" sz="1700" dirty="0" smtClean="0">
                <a:latin typeface="Segoe UI Light" panose="020B0502040204020203" pitchFamily="34" charset="0"/>
              </a:rPr>
              <a:t> with the website shown called ‘www.Meet-Ava.com’ which was used to research more into the film by interacting with the robot ‘Ava’, this therefore generates more interest in the film. Before this it says ‘Coming Soon’ instead of an actual </a:t>
            </a:r>
            <a:r>
              <a:rPr lang="en-GB" sz="1700" b="1" dirty="0" smtClean="0">
                <a:latin typeface="Segoe UI Light" panose="020B0502040204020203" pitchFamily="34" charset="0"/>
              </a:rPr>
              <a:t>release date</a:t>
            </a:r>
            <a:r>
              <a:rPr lang="en-GB" sz="1700" dirty="0" smtClean="0">
                <a:latin typeface="Segoe UI Light" panose="020B0502040204020203" pitchFamily="34" charset="0"/>
              </a:rPr>
              <a:t>. </a:t>
            </a:r>
          </a:p>
          <a:p>
            <a:pPr marL="285750" indent="-285750">
              <a:buFont typeface="Arial" panose="020B0604020202020204" pitchFamily="34" charset="0"/>
              <a:buChar char="•"/>
            </a:pPr>
            <a:r>
              <a:rPr lang="en-GB" sz="1700" dirty="0" smtClean="0">
                <a:latin typeface="Segoe UI Light" panose="020B0502040204020203" pitchFamily="34" charset="0"/>
              </a:rPr>
              <a:t>The </a:t>
            </a:r>
            <a:r>
              <a:rPr lang="en-GB" sz="1700" b="1" dirty="0" smtClean="0">
                <a:latin typeface="Segoe UI Light" panose="020B0502040204020203" pitchFamily="34" charset="0"/>
              </a:rPr>
              <a:t>titles</a:t>
            </a:r>
            <a:r>
              <a:rPr lang="en-GB" sz="1700" dirty="0" smtClean="0">
                <a:latin typeface="Segoe UI Light" panose="020B0502040204020203" pitchFamily="34" charset="0"/>
              </a:rPr>
              <a:t> of the film are created with thin white lines and the background animation is also the same as this hives the film a very simplistic look. The </a:t>
            </a:r>
            <a:r>
              <a:rPr lang="en-GB" sz="1700" b="1" dirty="0" smtClean="0">
                <a:latin typeface="Segoe UI Light" panose="020B0502040204020203" pitchFamily="34" charset="0"/>
              </a:rPr>
              <a:t>name captions </a:t>
            </a:r>
            <a:r>
              <a:rPr lang="en-GB" sz="1700" dirty="0" smtClean="0">
                <a:latin typeface="Segoe UI Light" panose="020B0502040204020203" pitchFamily="34" charset="0"/>
              </a:rPr>
              <a:t>shown are lines such as ‘And Director Alex Garland’ for only about 1-3 seconds because too much time shouldn’t be wasted on the titles as they are probably uninteresting to the audience and doesn’t show enough information about the film.</a:t>
            </a:r>
          </a:p>
          <a:p>
            <a:pPr marL="285750" indent="-285750">
              <a:buFont typeface="Arial" panose="020B0604020202020204" pitchFamily="34" charset="0"/>
              <a:buChar char="•"/>
            </a:pPr>
            <a:r>
              <a:rPr lang="en-GB" sz="1700" dirty="0" smtClean="0">
                <a:latin typeface="Segoe UI Light" panose="020B0502040204020203" pitchFamily="34" charset="0"/>
              </a:rPr>
              <a:t>The </a:t>
            </a:r>
            <a:r>
              <a:rPr lang="en-GB" sz="1700" b="1" dirty="0" smtClean="0">
                <a:latin typeface="Segoe UI Light" panose="020B0502040204020203" pitchFamily="34" charset="0"/>
              </a:rPr>
              <a:t>length</a:t>
            </a:r>
            <a:r>
              <a:rPr lang="en-GB" sz="1700" dirty="0" smtClean="0">
                <a:latin typeface="Segoe UI Light" panose="020B0502040204020203" pitchFamily="34" charset="0"/>
              </a:rPr>
              <a:t> of this trailer is two minutes thirty seconds long which is the average length for a film trailer and would be what I am also aiming for in length for when I create mine.</a:t>
            </a:r>
          </a:p>
          <a:p>
            <a:pPr marL="285750" indent="-285750">
              <a:buFont typeface="Arial" panose="020B0604020202020204" pitchFamily="34" charset="0"/>
              <a:buChar char="•"/>
            </a:pPr>
            <a:r>
              <a:rPr lang="en-GB" sz="1700" dirty="0" smtClean="0">
                <a:latin typeface="Segoe UI Light" panose="020B0502040204020203" pitchFamily="34" charset="0"/>
              </a:rPr>
              <a:t>Most of the films I have analysed have started with some </a:t>
            </a:r>
            <a:r>
              <a:rPr lang="en-GB" sz="1700" b="1" dirty="0" smtClean="0">
                <a:latin typeface="Segoe UI Light" panose="020B0502040204020203" pitchFamily="34" charset="0"/>
              </a:rPr>
              <a:t>wide establishing shots </a:t>
            </a:r>
            <a:r>
              <a:rPr lang="en-GB" sz="1700" dirty="0" smtClean="0">
                <a:latin typeface="Segoe UI Light" panose="020B0502040204020203" pitchFamily="34" charset="0"/>
              </a:rPr>
              <a:t>the show the setting of the film and what kind of atmosphere it is going to have, in this case fields and open land is shown as this symbolises peace and tranquillity which is the tone of the film.</a:t>
            </a:r>
          </a:p>
          <a:p>
            <a:pPr marL="285750" indent="-285750">
              <a:buFont typeface="Arial" panose="020B0604020202020204" pitchFamily="34" charset="0"/>
              <a:buChar char="•"/>
            </a:pPr>
            <a:r>
              <a:rPr lang="en-GB" sz="1700" dirty="0" smtClean="0">
                <a:latin typeface="Segoe UI Light" panose="020B0502040204020203" pitchFamily="34" charset="0"/>
              </a:rPr>
              <a:t>There is a clear difference in </a:t>
            </a:r>
            <a:r>
              <a:rPr lang="en-GB" sz="1700" b="1" dirty="0" smtClean="0">
                <a:latin typeface="Segoe UI Light" panose="020B0502040204020203" pitchFamily="34" charset="0"/>
              </a:rPr>
              <a:t>costume</a:t>
            </a:r>
            <a:r>
              <a:rPr lang="en-GB" sz="1700" dirty="0" smtClean="0">
                <a:latin typeface="Segoe UI Light" panose="020B0502040204020203" pitchFamily="34" charset="0"/>
              </a:rPr>
              <a:t> with the main character as he is entering the place since he is wearing formal clothes which contrasts Nathans clothes then as the trailer progresses the costume slowly changes to more similar to Nathans.</a:t>
            </a:r>
          </a:p>
          <a:p>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a:latin typeface="Segoe UI Light" panose="020B0502040204020203" pitchFamily="34" charset="0"/>
            </a:endParaRPr>
          </a:p>
        </p:txBody>
      </p:sp>
      <p:pic>
        <p:nvPicPr>
          <p:cNvPr id="7" name="Picture 6"/>
          <p:cNvPicPr>
            <a:picLocks noChangeAspect="1"/>
          </p:cNvPicPr>
          <p:nvPr/>
        </p:nvPicPr>
        <p:blipFill rotWithShape="1">
          <a:blip r:embed="rId5"/>
          <a:srcRect l="25303" t="32157" r="26764" b="39818"/>
          <a:stretch/>
        </p:blipFill>
        <p:spPr>
          <a:xfrm>
            <a:off x="8180312" y="33857"/>
            <a:ext cx="2227006" cy="976511"/>
          </a:xfrm>
          <a:prstGeom prst="rect">
            <a:avLst/>
          </a:prstGeom>
        </p:spPr>
      </p:pic>
    </p:spTree>
    <p:extLst>
      <p:ext uri="{BB962C8B-B14F-4D97-AF65-F5344CB8AC3E}">
        <p14:creationId xmlns:p14="http://schemas.microsoft.com/office/powerpoint/2010/main" val="133362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37878" cy="755777"/>
          </a:xfrm>
        </p:spPr>
        <p:txBody>
          <a:bodyPr>
            <a:normAutofit/>
          </a:bodyPr>
          <a:lstStyle/>
          <a:p>
            <a:r>
              <a:rPr lang="en-GB" dirty="0" smtClean="0"/>
              <a:t>Theatrical </a:t>
            </a:r>
            <a:endParaRPr lang="en-GB" dirty="0"/>
          </a:p>
        </p:txBody>
      </p:sp>
      <p:sp>
        <p:nvSpPr>
          <p:cNvPr id="3" name="Content Placeholder 2"/>
          <p:cNvSpPr>
            <a:spLocks noGrp="1"/>
          </p:cNvSpPr>
          <p:nvPr>
            <p:ph idx="1"/>
          </p:nvPr>
        </p:nvSpPr>
        <p:spPr>
          <a:xfrm>
            <a:off x="6060910" y="649638"/>
            <a:ext cx="5613553" cy="4422518"/>
          </a:xfrm>
        </p:spPr>
        <p:txBody>
          <a:bodyPr>
            <a:normAutofit/>
          </a:bodyPr>
          <a:lstStyle/>
          <a:p>
            <a:pPr marL="0" indent="0">
              <a:buNone/>
            </a:pPr>
            <a:r>
              <a:rPr lang="en-GB" sz="2000" dirty="0" smtClean="0">
                <a:solidFill>
                  <a:srgbClr val="C1C1C1"/>
                </a:solidFill>
              </a:rPr>
              <a:t>-</a:t>
            </a:r>
            <a:r>
              <a:rPr lang="en-GB" sz="1800" dirty="0" smtClean="0">
                <a:solidFill>
                  <a:schemeClr val="tx1">
                    <a:lumMod val="75000"/>
                    <a:lumOff val="25000"/>
                  </a:schemeClr>
                </a:solidFill>
              </a:rPr>
              <a:t>A teaser trailer is supposed to only show a very small amount that happens in the film and is only to tease the actual release of the film and to leave the audience wanting more.</a:t>
            </a:r>
            <a:br>
              <a:rPr lang="en-GB" sz="1800" dirty="0" smtClean="0">
                <a:solidFill>
                  <a:schemeClr val="tx1">
                    <a:lumMod val="75000"/>
                    <a:lumOff val="25000"/>
                  </a:schemeClr>
                </a:solidFill>
              </a:rPr>
            </a:br>
            <a:r>
              <a:rPr lang="en-GB" sz="1800" dirty="0" smtClean="0">
                <a:solidFill>
                  <a:schemeClr val="tx1">
                    <a:lumMod val="75000"/>
                    <a:lumOff val="25000"/>
                  </a:schemeClr>
                </a:solidFill>
              </a:rPr>
              <a:t/>
            </a:r>
            <a:br>
              <a:rPr lang="en-GB" sz="1800" dirty="0" smtClean="0">
                <a:solidFill>
                  <a:schemeClr val="tx1">
                    <a:lumMod val="75000"/>
                    <a:lumOff val="25000"/>
                  </a:schemeClr>
                </a:solidFill>
              </a:rPr>
            </a:br>
            <a:r>
              <a:rPr lang="en-GB" sz="1800" dirty="0" smtClean="0">
                <a:solidFill>
                  <a:schemeClr val="tx1">
                    <a:lumMod val="75000"/>
                    <a:lumOff val="25000"/>
                  </a:schemeClr>
                </a:solidFill>
              </a:rPr>
              <a:t>-The length of the teaser trailer is only about 90 – 120 seconds long as less is aimed to be shown.</a:t>
            </a:r>
          </a:p>
          <a:p>
            <a:pPr marL="0" indent="0">
              <a:buNone/>
            </a:pPr>
            <a:r>
              <a:rPr lang="en-GB" sz="1800" dirty="0" smtClean="0">
                <a:solidFill>
                  <a:schemeClr val="tx1">
                    <a:lumMod val="75000"/>
                    <a:lumOff val="25000"/>
                  </a:schemeClr>
                </a:solidFill>
              </a:rPr>
              <a:t>-Used to create mystery for that actual plot and idea for the film, the teaser is to also show the look and feel of the film.</a:t>
            </a:r>
            <a:br>
              <a:rPr lang="en-GB" sz="1800" dirty="0" smtClean="0">
                <a:solidFill>
                  <a:schemeClr val="tx1">
                    <a:lumMod val="75000"/>
                    <a:lumOff val="25000"/>
                  </a:schemeClr>
                </a:solidFill>
              </a:rPr>
            </a:br>
            <a:r>
              <a:rPr lang="en-GB" sz="1800" dirty="0" smtClean="0">
                <a:solidFill>
                  <a:schemeClr val="tx1">
                    <a:lumMod val="75000"/>
                    <a:lumOff val="25000"/>
                  </a:schemeClr>
                </a:solidFill>
              </a:rPr>
              <a:t/>
            </a:r>
            <a:br>
              <a:rPr lang="en-GB" sz="1800" dirty="0" smtClean="0">
                <a:solidFill>
                  <a:schemeClr val="tx1">
                    <a:lumMod val="75000"/>
                    <a:lumOff val="25000"/>
                  </a:schemeClr>
                </a:solidFill>
              </a:rPr>
            </a:br>
            <a:r>
              <a:rPr lang="en-GB" sz="1800" dirty="0" smtClean="0">
                <a:solidFill>
                  <a:schemeClr val="tx1">
                    <a:lumMod val="75000"/>
                    <a:lumOff val="25000"/>
                  </a:schemeClr>
                </a:solidFill>
              </a:rPr>
              <a:t>-It can also be released in very early stages of   the films development as they do not need that much footage to create a teaser trailer.</a:t>
            </a:r>
            <a:endParaRPr lang="en-GB" sz="1800" dirty="0">
              <a:solidFill>
                <a:schemeClr val="tx1">
                  <a:lumMod val="75000"/>
                  <a:lumOff val="25000"/>
                </a:schemeClr>
              </a:solidFill>
            </a:endParaRPr>
          </a:p>
        </p:txBody>
      </p:sp>
      <p:sp>
        <p:nvSpPr>
          <p:cNvPr id="5" name="Title 1"/>
          <p:cNvSpPr txBox="1">
            <a:spLocks/>
          </p:cNvSpPr>
          <p:nvPr/>
        </p:nvSpPr>
        <p:spPr>
          <a:xfrm>
            <a:off x="6131560" y="-14748"/>
            <a:ext cx="2077555" cy="770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icrosoft JhengHei UI" panose="020B0604030504040204" pitchFamily="34" charset="-120"/>
                <a:ea typeface="Microsoft JhengHei UI" panose="020B0604030504040204" pitchFamily="34" charset="-120"/>
                <a:cs typeface="+mj-cs"/>
              </a:defRPr>
            </a:lvl1pPr>
          </a:lstStyle>
          <a:p>
            <a:r>
              <a:rPr lang="en-GB" dirty="0" smtClean="0"/>
              <a:t>Teaser</a:t>
            </a:r>
            <a:endParaRPr lang="en-GB" dirty="0"/>
          </a:p>
        </p:txBody>
      </p:sp>
      <p:cxnSp>
        <p:nvCxnSpPr>
          <p:cNvPr id="7" name="Straight Connector 6"/>
          <p:cNvCxnSpPr/>
          <p:nvPr/>
        </p:nvCxnSpPr>
        <p:spPr>
          <a:xfrm flipH="1">
            <a:off x="6027313" y="-2209"/>
            <a:ext cx="18466" cy="6325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49638"/>
            <a:ext cx="5778252" cy="3724096"/>
          </a:xfrm>
          <a:prstGeom prst="rect">
            <a:avLst/>
          </a:prstGeom>
          <a:noFill/>
        </p:spPr>
        <p:txBody>
          <a:bodyPr wrap="square" rtlCol="0">
            <a:spAutoFit/>
          </a:bodyPr>
          <a:lstStyle/>
          <a:p>
            <a: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-The theatrical trailer is to show parts of the film to cause the target audience to understand more of what the film is about and then decide if they want to see it.</a:t>
            </a:r>
          </a:p>
          <a:p>
            <a:endParaRPr lang="en-GB"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a:p>
            <a:r>
              <a:rPr lang="en-GB" dirty="0">
                <a:solidFill>
                  <a:schemeClr val="tx1">
                    <a:lumMod val="75000"/>
                    <a:lumOff val="25000"/>
                  </a:schemeClr>
                </a:solidFill>
                <a:latin typeface="Microsoft JhengHei UI" panose="020B0604030504040204" pitchFamily="34" charset="-120"/>
                <a:ea typeface="Microsoft JhengHei UI" panose="020B0604030504040204" pitchFamily="34" charset="-120"/>
              </a:rPr>
              <a:t>-</a:t>
            </a:r>
            <a: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The length of a theatrical trailer is about 2 and a half minutes to 3 minutes long as it is closer to the actual release than the teaser trailer and therefore has much more footage to show.</a:t>
            </a:r>
            <a:b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
            </a:r>
            <a:b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dirty="0">
                <a:solidFill>
                  <a:schemeClr val="tx1">
                    <a:lumMod val="75000"/>
                    <a:lumOff val="25000"/>
                  </a:schemeClr>
                </a:solidFill>
                <a:latin typeface="Microsoft JhengHei UI" panose="020B0604030504040204" pitchFamily="34" charset="-120"/>
                <a:ea typeface="Microsoft JhengHei UI" panose="020B0604030504040204" pitchFamily="34" charset="-120"/>
              </a:rPr>
              <a:t>-</a:t>
            </a:r>
            <a: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It is also used to generate more popularity for the film and what its going to be about</a:t>
            </a:r>
            <a:r>
              <a:rPr lang="en-GB"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a:t>
            </a:r>
            <a:endParaRPr lang="en-GB"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a:p>
            <a:endParaRPr lang="en-GB" sz="20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8" name="Rectangle 7"/>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0" y="4712084"/>
            <a:ext cx="4987747" cy="1631216"/>
          </a:xfrm>
          <a:prstGeom prst="rect">
            <a:avLst/>
          </a:prstGeom>
          <a:noFill/>
        </p:spPr>
        <p:txBody>
          <a:bodyPr wrap="square" rtlCol="0">
            <a:spAutoFit/>
          </a:bodyPr>
          <a:lstStyle/>
          <a:p>
            <a:r>
              <a:rPr lang="en-GB" sz="20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For Example:</a:t>
            </a:r>
            <a:br>
              <a:rPr lang="en-GB" sz="20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Inception</a:t>
            </a: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2:23 minutes long</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Introduces each character</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Shows many scenes </a:t>
            </a:r>
            <a:r>
              <a:rPr lang="en-GB"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
            </a:r>
            <a:br>
              <a:rPr lang="en-GB"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a:solidFill>
                  <a:schemeClr val="tx1">
                    <a:lumMod val="75000"/>
                    <a:lumOff val="25000"/>
                  </a:schemeClr>
                </a:solidFill>
                <a:latin typeface="Microsoft JhengHei UI" panose="020B0604030504040204" pitchFamily="34" charset="-120"/>
                <a:ea typeface="Microsoft JhengHei UI" panose="020B0604030504040204" pitchFamily="34" charset="-120"/>
              </a:rPr>
              <a:t>Uploaded on 23 Jul 2010</a:t>
            </a:r>
            <a:endParaRPr lang="en-GB" sz="1600" b="1"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pic>
        <p:nvPicPr>
          <p:cNvPr id="6" name="Picture 5"/>
          <p:cNvPicPr>
            <a:picLocks noChangeAspect="1"/>
          </p:cNvPicPr>
          <p:nvPr/>
        </p:nvPicPr>
        <p:blipFill rotWithShape="1">
          <a:blip r:embed="rId2"/>
          <a:srcRect l="-49" t="28125" r="37353" b="31249"/>
          <a:stretch/>
        </p:blipFill>
        <p:spPr>
          <a:xfrm>
            <a:off x="8736012" y="4629150"/>
            <a:ext cx="3389930" cy="1647442"/>
          </a:xfrm>
          <a:prstGeom prst="rect">
            <a:avLst/>
          </a:prstGeom>
        </p:spPr>
      </p:pic>
      <p:pic>
        <p:nvPicPr>
          <p:cNvPr id="11" name="Picture 10"/>
          <p:cNvPicPr>
            <a:picLocks noChangeAspect="1"/>
          </p:cNvPicPr>
          <p:nvPr/>
        </p:nvPicPr>
        <p:blipFill rotWithShape="1">
          <a:blip r:embed="rId3"/>
          <a:srcRect l="98" t="28125" r="38233" b="31054"/>
          <a:stretch/>
        </p:blipFill>
        <p:spPr>
          <a:xfrm>
            <a:off x="2937878" y="4812928"/>
            <a:ext cx="3002360" cy="1490483"/>
          </a:xfrm>
          <a:prstGeom prst="rect">
            <a:avLst/>
          </a:prstGeom>
        </p:spPr>
      </p:pic>
      <p:sp>
        <p:nvSpPr>
          <p:cNvPr id="13" name="TextBox 12"/>
          <p:cNvSpPr txBox="1"/>
          <p:nvPr/>
        </p:nvSpPr>
        <p:spPr>
          <a:xfrm>
            <a:off x="6027313" y="4760181"/>
            <a:ext cx="4987747" cy="1631216"/>
          </a:xfrm>
          <a:prstGeom prst="rect">
            <a:avLst/>
          </a:prstGeom>
          <a:noFill/>
        </p:spPr>
        <p:txBody>
          <a:bodyPr wrap="square" rtlCol="0">
            <a:spAutoFit/>
          </a:bodyPr>
          <a:lstStyle/>
          <a:p>
            <a:r>
              <a:rPr lang="en-GB" sz="20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For Example:</a:t>
            </a:r>
            <a:br>
              <a:rPr lang="en-GB" sz="20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Inception</a:t>
            </a: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1 minute long</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Not much shown</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Creates mystery for plot</a:t>
            </a:r>
            <a:b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br>
            <a:r>
              <a:rPr lang="en-GB" sz="1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cs typeface="Segoe UI" panose="020B0502040204020203" pitchFamily="34" charset="0"/>
              </a:rPr>
              <a:t>Released 11th </a:t>
            </a:r>
            <a:r>
              <a:rPr lang="en-GB" sz="1600" dirty="0">
                <a:solidFill>
                  <a:schemeClr val="tx1">
                    <a:lumMod val="75000"/>
                    <a:lumOff val="25000"/>
                  </a:schemeClr>
                </a:solidFill>
                <a:latin typeface="Microsoft JhengHei UI" panose="020B0604030504040204" pitchFamily="34" charset="-120"/>
                <a:ea typeface="Microsoft JhengHei UI" panose="020B0604030504040204" pitchFamily="34" charset="-120"/>
                <a:cs typeface="Segoe UI" panose="020B0502040204020203" pitchFamily="34" charset="0"/>
              </a:rPr>
              <a:t>May 2010</a:t>
            </a:r>
          </a:p>
        </p:txBody>
      </p:sp>
    </p:spTree>
    <p:extLst>
      <p:ext uri="{BB962C8B-B14F-4D97-AF65-F5344CB8AC3E}">
        <p14:creationId xmlns:p14="http://schemas.microsoft.com/office/powerpoint/2010/main" val="3796748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731</TotalTime>
  <Words>1091</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Microsoft JhengHei UI</vt:lpstr>
      <vt:lpstr>Arial</vt:lpstr>
      <vt:lpstr>Calibri</vt:lpstr>
      <vt:lpstr>Calibri Light</vt:lpstr>
      <vt:lpstr>Eras Light ITC</vt:lpstr>
      <vt:lpstr>Segoe UI</vt:lpstr>
      <vt:lpstr>Segoe UI Light</vt:lpstr>
      <vt:lpstr>Office Theme</vt:lpstr>
      <vt:lpstr>1-5 Film trailers</vt:lpstr>
      <vt:lpstr>Star Wars: The Force Awakens</vt:lpstr>
      <vt:lpstr>Mad Max: Fury Road</vt:lpstr>
      <vt:lpstr>PowerPoint Presentation</vt:lpstr>
      <vt:lpstr>Suicide Squad</vt:lpstr>
      <vt:lpstr>PowerPoint Presentation</vt:lpstr>
      <vt:lpstr>Theatrical </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Nutt George</dc:creator>
  <cp:lastModifiedBy>Nutt George</cp:lastModifiedBy>
  <cp:revision>71</cp:revision>
  <dcterms:created xsi:type="dcterms:W3CDTF">2016-06-06T10:22:35Z</dcterms:created>
  <dcterms:modified xsi:type="dcterms:W3CDTF">2016-10-14T12:09:32Z</dcterms:modified>
</cp:coreProperties>
</file>