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4"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939"/>
    <a:srgbClr val="262626"/>
    <a:srgbClr val="202020"/>
    <a:srgbClr val="252422"/>
    <a:srgbClr val="979797"/>
    <a:srgbClr val="ACACA7"/>
    <a:srgbClr val="C50119"/>
    <a:srgbClr val="A42918"/>
    <a:srgbClr val="D7020B"/>
    <a:srgbClr val="FF1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65" d="100"/>
          <a:sy n="65" d="100"/>
        </p:scale>
        <p:origin x="11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1632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5667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63577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28/11/2016</a:t>
            </a:fld>
            <a:endParaRPr lang="en-GB" dirty="0"/>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5118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21926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425849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237740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160343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261716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13588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65720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67B76-3E51-40F4-A2FA-FC88495846C7}" type="datetimeFigureOut">
              <a:rPr lang="en-GB" smtClean="0"/>
              <a:t>28/11/2016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D98C28-3584-430A-B0C5-B7418666A723}" type="slidenum">
              <a:rPr lang="en-GB" smtClean="0"/>
              <a:t>‹#›</a:t>
            </a:fld>
            <a:endParaRPr lang="en-GB" dirty="0"/>
          </a:p>
        </p:txBody>
      </p:sp>
    </p:spTree>
    <p:extLst>
      <p:ext uri="{BB962C8B-B14F-4D97-AF65-F5344CB8AC3E}">
        <p14:creationId xmlns:p14="http://schemas.microsoft.com/office/powerpoint/2010/main" val="111195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67B76-3E51-40F4-A2FA-FC88495846C7}" type="datetimeFigureOut">
              <a:rPr lang="en-GB" smtClean="0"/>
              <a:t>28/11/2016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98C28-3584-430A-B0C5-B7418666A723}" type="slidenum">
              <a:rPr lang="en-GB" smtClean="0"/>
              <a:t>‹#›</a:t>
            </a:fld>
            <a:endParaRPr lang="en-GB" dirty="0"/>
          </a:p>
        </p:txBody>
      </p:sp>
    </p:spTree>
    <p:extLst>
      <p:ext uri="{BB962C8B-B14F-4D97-AF65-F5344CB8AC3E}">
        <p14:creationId xmlns:p14="http://schemas.microsoft.com/office/powerpoint/2010/main" val="238916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2Dj6ktPU5c" TargetMode="Externa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JfLoE6hanc"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NsIilFNNmkY"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g4PLj0PlOM" TargetMode="Externa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8s_1UcdoNI"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027" y="2495807"/>
            <a:ext cx="10878203" cy="1574748"/>
          </a:xfrm>
        </p:spPr>
        <p:txBody>
          <a:bodyPr>
            <a:noAutofit/>
          </a:bodyPr>
          <a:lstStyle/>
          <a:p>
            <a:r>
              <a:rPr lang="en-GB" sz="11500" b="1" dirty="0" smtClean="0">
                <a:latin typeface="Eras Light ITC" panose="020B0402030504020804" pitchFamily="34" charset="0"/>
                <a:ea typeface="Segoe UI" panose="020B0502040204020203" pitchFamily="34" charset="0"/>
                <a:cs typeface="Segoe UI" panose="020B0502040204020203" pitchFamily="34" charset="0"/>
              </a:rPr>
              <a:t>11-15 Film trailers</a:t>
            </a:r>
            <a:endParaRPr lang="en-GB" sz="11500" b="1" dirty="0">
              <a:latin typeface="Eras Light ITC" panose="020B0402030504020804" pitchFamily="34" charset="0"/>
              <a:ea typeface="Segoe UI" panose="020B0502040204020203" pitchFamily="34" charset="0"/>
              <a:cs typeface="Segoe UI" panose="020B0502040204020203" pitchFamily="34" charset="0"/>
            </a:endParaRPr>
          </a:p>
        </p:txBody>
      </p:sp>
      <p:sp>
        <p:nvSpPr>
          <p:cNvPr id="3" name="TextBox 2"/>
          <p:cNvSpPr txBox="1"/>
          <p:nvPr/>
        </p:nvSpPr>
        <p:spPr>
          <a:xfrm>
            <a:off x="4017460" y="4468762"/>
            <a:ext cx="4247535"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George Nutt</a:t>
            </a:r>
            <a:endParaRPr lang="en-GB"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5" name="Rectangle 4"/>
          <p:cNvSpPr/>
          <p:nvPr/>
        </p:nvSpPr>
        <p:spPr>
          <a:xfrm flipV="1">
            <a:off x="0" y="6332705"/>
            <a:ext cx="12191999" cy="116731"/>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a:spLocks noChangeAspect="1"/>
          </p:cNvSpPr>
          <p:nvPr/>
        </p:nvSpPr>
        <p:spPr>
          <a:xfrm>
            <a:off x="0" y="6421382"/>
            <a:ext cx="12192000" cy="44792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166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75239" cy="772733"/>
          </a:xfrm>
        </p:spPr>
        <p:txBody>
          <a:bodyPr>
            <a:noAutofit/>
          </a:bodyPr>
          <a:lstStyle/>
          <a:p>
            <a:r>
              <a:rPr lang="en-GB" dirty="0" smtClean="0">
                <a:solidFill>
                  <a:schemeClr val="tx1">
                    <a:lumMod val="75000"/>
                    <a:lumOff val="25000"/>
                  </a:schemeClr>
                </a:solidFill>
              </a:rPr>
              <a:t>Sin City</a:t>
            </a:r>
            <a:endParaRPr lang="en-GB" dirty="0">
              <a:solidFill>
                <a:schemeClr val="tx1">
                  <a:lumMod val="75000"/>
                  <a:lumOff val="25000"/>
                </a:schemeClr>
              </a:solidFill>
            </a:endParaRPr>
          </a:p>
        </p:txBody>
      </p:sp>
      <p:sp>
        <p:nvSpPr>
          <p:cNvPr id="3" name="Rectangle 2"/>
          <p:cNvSpPr/>
          <p:nvPr/>
        </p:nvSpPr>
        <p:spPr>
          <a:xfrm>
            <a:off x="0" y="6434962"/>
            <a:ext cx="12192000" cy="447925"/>
          </a:xfrm>
          <a:prstGeom prst="rect">
            <a:avLst/>
          </a:prstGeom>
          <a:solidFill>
            <a:srgbClr val="4D4E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p:cNvGrpSpPr/>
          <p:nvPr/>
        </p:nvGrpSpPr>
        <p:grpSpPr>
          <a:xfrm>
            <a:off x="11198268" y="3791385"/>
            <a:ext cx="993732" cy="1282870"/>
            <a:chOff x="7868599" y="980127"/>
            <a:chExt cx="993732" cy="1282870"/>
          </a:xfrm>
        </p:grpSpPr>
        <p:sp>
          <p:nvSpPr>
            <p:cNvPr id="11" name="TextBox 10"/>
            <p:cNvSpPr txBox="1"/>
            <p:nvPr/>
          </p:nvSpPr>
          <p:spPr>
            <a:xfrm rot="20291268">
              <a:off x="7868599" y="980127"/>
              <a:ext cx="993732" cy="646331"/>
            </a:xfrm>
            <a:prstGeom prst="rect">
              <a:avLst/>
            </a:prstGeom>
            <a:noFill/>
          </p:spPr>
          <p:txBody>
            <a:bodyPr wrap="square" rtlCol="0">
              <a:spAutoFit/>
            </a:bodyPr>
            <a:lstStyle/>
            <a:p>
              <a:pPr algn="ctr"/>
              <a:r>
                <a:rPr lang="en-GB" b="1" dirty="0" smtClean="0">
                  <a:ln w="19050">
                    <a:noFill/>
                  </a:ln>
                  <a:solidFill>
                    <a:srgbClr val="FA0105"/>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solidFill>
                  <a:srgbClr val="FA0105"/>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Curved Connector 12"/>
            <p:cNvCxnSpPr>
              <a:stCxn id="11" idx="1"/>
              <a:endCxn id="6" idx="0"/>
            </p:cNvCxnSpPr>
            <p:nvPr/>
          </p:nvCxnSpPr>
          <p:spPr>
            <a:xfrm rot="10800000" flipH="1" flipV="1">
              <a:off x="7904170" y="1487911"/>
              <a:ext cx="314745" cy="775086"/>
            </a:xfrm>
            <a:prstGeom prst="curvedConnector4">
              <a:avLst>
                <a:gd name="adj1" fmla="val -72630"/>
                <a:gd name="adj2" fmla="val 589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4696" y="567526"/>
            <a:ext cx="10650258" cy="6032421"/>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Segoe UI Light" panose="020B0502040204020203" pitchFamily="34" charset="0"/>
              </a:rPr>
              <a:t>The trailer starts with </a:t>
            </a:r>
            <a:r>
              <a:rPr lang="en-GB" sz="1600" b="1" dirty="0" smtClean="0">
                <a:latin typeface="Segoe UI Light" panose="020B0502040204020203" pitchFamily="34" charset="0"/>
              </a:rPr>
              <a:t>props</a:t>
            </a:r>
            <a:r>
              <a:rPr lang="en-GB" sz="1600" dirty="0" smtClean="0">
                <a:latin typeface="Segoe UI Light" panose="020B0502040204020203" pitchFamily="34" charset="0"/>
              </a:rPr>
              <a:t> of shot glasses, guns and cigars which instantly gives the audience an idea of how the film is going to be; an action packed crime drama. This then </a:t>
            </a:r>
            <a:r>
              <a:rPr lang="en-GB" sz="1600" b="1" dirty="0" smtClean="0">
                <a:latin typeface="Segoe UI Light" panose="020B0502040204020203" pitchFamily="34" charset="0"/>
              </a:rPr>
              <a:t>transitions</a:t>
            </a:r>
            <a:r>
              <a:rPr lang="en-GB" sz="1600" dirty="0" smtClean="0">
                <a:latin typeface="Segoe UI Light" panose="020B0502040204020203" pitchFamily="34" charset="0"/>
              </a:rPr>
              <a:t> to a </a:t>
            </a:r>
            <a:r>
              <a:rPr lang="en-GB" sz="1600" b="1" dirty="0" smtClean="0">
                <a:latin typeface="Segoe UI Light" panose="020B0502040204020203" pitchFamily="34" charset="0"/>
              </a:rPr>
              <a:t>graphic shot</a:t>
            </a:r>
            <a:r>
              <a:rPr lang="en-GB" sz="1600" dirty="0" smtClean="0">
                <a:latin typeface="Segoe UI Light" panose="020B0502040204020203" pitchFamily="34" charset="0"/>
              </a:rPr>
              <a:t> of the troublemaker studios title which then is then </a:t>
            </a:r>
            <a:r>
              <a:rPr lang="en-GB" sz="1600" b="1" dirty="0" smtClean="0">
                <a:latin typeface="Segoe UI Light" panose="020B0502040204020203" pitchFamily="34" charset="0"/>
              </a:rPr>
              <a:t>animated</a:t>
            </a:r>
            <a:r>
              <a:rPr lang="en-GB" sz="1600" dirty="0" smtClean="0">
                <a:latin typeface="Segoe UI Light" panose="020B0502040204020203" pitchFamily="34" charset="0"/>
              </a:rPr>
              <a:t> so that it explodes, this shows us that the film itself is going to be very intense.</a:t>
            </a:r>
            <a:br>
              <a:rPr lang="en-GB" sz="1600" dirty="0" smtClean="0">
                <a:latin typeface="Segoe UI Light" panose="020B0502040204020203" pitchFamily="34" charset="0"/>
              </a:rPr>
            </a:br>
            <a:endParaRPr lang="en-GB" sz="1600" dirty="0" smtClean="0">
              <a:latin typeface="Segoe UI Light" panose="020B0502040204020203" pitchFamily="34" charset="0"/>
            </a:endParaRPr>
          </a:p>
          <a:p>
            <a:pPr marL="285750" indent="-285750">
              <a:buFont typeface="Arial" panose="020B0604020202020204" pitchFamily="34" charset="0"/>
              <a:buChar char="•"/>
            </a:pPr>
            <a:r>
              <a:rPr lang="en-GB" sz="1600" dirty="0" smtClean="0">
                <a:latin typeface="Segoe UI Light" panose="020B0502040204020203" pitchFamily="34" charset="0"/>
              </a:rPr>
              <a:t>The trailer is almost completely in black and white apart form certain objects on </a:t>
            </a:r>
            <a:br>
              <a:rPr lang="en-GB" sz="1600" dirty="0" smtClean="0">
                <a:latin typeface="Segoe UI Light" panose="020B0502040204020203" pitchFamily="34" charset="0"/>
              </a:rPr>
            </a:br>
            <a:r>
              <a:rPr lang="en-GB" sz="1600" dirty="0" smtClean="0">
                <a:latin typeface="Segoe UI Light" panose="020B0502040204020203" pitchFamily="34" charset="0"/>
              </a:rPr>
              <a:t>certain characters such as the gold on one mans eye I think this is to emphasise the </a:t>
            </a:r>
            <a:br>
              <a:rPr lang="en-GB" sz="1600" dirty="0" smtClean="0">
                <a:latin typeface="Segoe UI Light" panose="020B0502040204020203" pitchFamily="34" charset="0"/>
              </a:rPr>
            </a:br>
            <a:r>
              <a:rPr lang="en-GB" sz="1600" dirty="0" smtClean="0">
                <a:latin typeface="Segoe UI Light" panose="020B0502040204020203" pitchFamily="34" charset="0"/>
              </a:rPr>
              <a:t>object as well as the fact that he is a antagonist as it is a generic convention to gives </a:t>
            </a:r>
            <a:br>
              <a:rPr lang="en-GB" sz="1600" dirty="0" smtClean="0">
                <a:latin typeface="Segoe UI Light" panose="020B0502040204020203" pitchFamily="34" charset="0"/>
              </a:rPr>
            </a:br>
            <a:r>
              <a:rPr lang="en-GB" sz="1600" dirty="0" smtClean="0">
                <a:latin typeface="Segoe UI Light" panose="020B0502040204020203" pitchFamily="34" charset="0"/>
              </a:rPr>
              <a:t>a </a:t>
            </a:r>
            <a:r>
              <a:rPr lang="en-GB" sz="1600" b="1" dirty="0" smtClean="0">
                <a:latin typeface="Segoe UI Light" panose="020B0502040204020203" pitchFamily="34" charset="0"/>
              </a:rPr>
              <a:t>antagonist</a:t>
            </a:r>
            <a:r>
              <a:rPr lang="en-GB" sz="1600" dirty="0" smtClean="0">
                <a:latin typeface="Segoe UI Light" panose="020B0502040204020203" pitchFamily="34" charset="0"/>
              </a:rPr>
              <a:t> in a film a scar or noticeable injury on their face. This effect was created</a:t>
            </a:r>
            <a:br>
              <a:rPr lang="en-GB" sz="1600" dirty="0" smtClean="0">
                <a:latin typeface="Segoe UI Light" panose="020B0502040204020203" pitchFamily="34" charset="0"/>
              </a:rPr>
            </a:br>
            <a:r>
              <a:rPr lang="en-GB" sz="1600" dirty="0" smtClean="0">
                <a:latin typeface="Segoe UI Light" panose="020B0502040204020203" pitchFamily="34" charset="0"/>
              </a:rPr>
              <a:t>in </a:t>
            </a:r>
            <a:r>
              <a:rPr lang="en-GB" sz="1600" b="1" dirty="0" smtClean="0">
                <a:latin typeface="Segoe UI Light" panose="020B0502040204020203" pitchFamily="34" charset="0"/>
              </a:rPr>
              <a:t>post production.</a:t>
            </a:r>
          </a:p>
          <a:p>
            <a:pPr marL="285750" indent="-285750">
              <a:buFont typeface="Arial" panose="020B0604020202020204" pitchFamily="34" charset="0"/>
              <a:buChar char="•"/>
            </a:pPr>
            <a:r>
              <a:rPr lang="en-GB" sz="1600" dirty="0" smtClean="0">
                <a:latin typeface="Segoe UI Light" panose="020B0502040204020203" pitchFamily="34" charset="0"/>
              </a:rPr>
              <a:t>The </a:t>
            </a:r>
            <a:r>
              <a:rPr lang="en-GB" sz="1600" b="1" dirty="0" smtClean="0">
                <a:latin typeface="Segoe UI Light" panose="020B0502040204020203" pitchFamily="34" charset="0"/>
              </a:rPr>
              <a:t>graphic shots </a:t>
            </a:r>
            <a:r>
              <a:rPr lang="en-GB" sz="1600" dirty="0" smtClean="0">
                <a:latin typeface="Segoe UI Light" panose="020B0502040204020203" pitchFamily="34" charset="0"/>
              </a:rPr>
              <a:t>that have been created are made in such a way that they look like they have come out of a comic book they have done this by using </a:t>
            </a:r>
            <a:r>
              <a:rPr lang="en-GB" sz="1600" b="1" dirty="0" smtClean="0">
                <a:latin typeface="Segoe UI Light" panose="020B0502040204020203" pitchFamily="34" charset="0"/>
              </a:rPr>
              <a:t>fonts</a:t>
            </a:r>
            <a:r>
              <a:rPr lang="en-GB" sz="1600" dirty="0" smtClean="0">
                <a:latin typeface="Segoe UI Light" panose="020B0502040204020203" pitchFamily="34" charset="0"/>
              </a:rPr>
              <a:t> that are used in comic books as well as also adding a shape that looks like a ripped out page for the background of the </a:t>
            </a:r>
            <a:r>
              <a:rPr lang="en-GB" sz="1600" b="1" dirty="0" smtClean="0">
                <a:latin typeface="Segoe UI Light" panose="020B0502040204020203" pitchFamily="34" charset="0"/>
              </a:rPr>
              <a:t>titles</a:t>
            </a:r>
            <a:r>
              <a:rPr lang="en-GB" sz="1600" dirty="0" smtClean="0">
                <a:latin typeface="Segoe UI Light" panose="020B0502040204020203" pitchFamily="34" charset="0"/>
              </a:rPr>
              <a:t>. They have done this because the entire film is supposed to be a film with comic book features and conventions rather than a film with typical film conventions.</a:t>
            </a:r>
          </a:p>
          <a:p>
            <a:pPr marL="285750" indent="-285750">
              <a:buFont typeface="Arial" panose="020B0604020202020204" pitchFamily="34" charset="0"/>
              <a:buChar char="•"/>
            </a:pPr>
            <a:r>
              <a:rPr lang="en-GB" sz="1600" dirty="0" smtClean="0">
                <a:latin typeface="Segoe UI Light" panose="020B0502040204020203" pitchFamily="34" charset="0"/>
              </a:rPr>
              <a:t>There is then a </a:t>
            </a:r>
            <a:r>
              <a:rPr lang="en-GB" sz="1600" b="1" dirty="0" smtClean="0">
                <a:latin typeface="Segoe UI Light" panose="020B0502040204020203" pitchFamily="34" charset="0"/>
              </a:rPr>
              <a:t>long shot </a:t>
            </a:r>
            <a:r>
              <a:rPr lang="en-GB" sz="1600" dirty="0" smtClean="0">
                <a:latin typeface="Segoe UI Light" panose="020B0502040204020203" pitchFamily="34" charset="0"/>
              </a:rPr>
              <a:t>which I think may use a crane to </a:t>
            </a:r>
            <a:r>
              <a:rPr lang="en-GB" sz="1600" b="1" dirty="0" smtClean="0">
                <a:latin typeface="Segoe UI Light" panose="020B0502040204020203" pitchFamily="34" charset="0"/>
              </a:rPr>
              <a:t>tilt</a:t>
            </a:r>
            <a:r>
              <a:rPr lang="en-GB" sz="1600" dirty="0" smtClean="0">
                <a:latin typeface="Segoe UI Light" panose="020B0502040204020203" pitchFamily="34" charset="0"/>
              </a:rPr>
              <a:t>, zoom and </a:t>
            </a:r>
            <a:r>
              <a:rPr lang="en-GB" sz="1600" b="1" dirty="0" smtClean="0">
                <a:latin typeface="Segoe UI Light" panose="020B0502040204020203" pitchFamily="34" charset="0"/>
              </a:rPr>
              <a:t>pedestal</a:t>
            </a:r>
            <a:r>
              <a:rPr lang="en-GB" sz="1600" dirty="0" smtClean="0">
                <a:latin typeface="Segoe UI Light" panose="020B0502040204020203" pitchFamily="34" charset="0"/>
              </a:rPr>
              <a:t>, this shot is to establish the location and show how it looks like a comic book kind of city.</a:t>
            </a:r>
          </a:p>
          <a:p>
            <a:pPr marL="285750" indent="-285750">
              <a:buFont typeface="Arial" panose="020B0604020202020204" pitchFamily="34" charset="0"/>
              <a:buChar char="•"/>
            </a:pPr>
            <a:r>
              <a:rPr lang="en-GB" sz="1600" dirty="0" smtClean="0">
                <a:latin typeface="Segoe UI Light" panose="020B0502040204020203" pitchFamily="34" charset="0"/>
              </a:rPr>
              <a:t>The </a:t>
            </a:r>
            <a:r>
              <a:rPr lang="en-GB" sz="1600" b="1" dirty="0" smtClean="0">
                <a:latin typeface="Segoe UI Light" panose="020B0502040204020203" pitchFamily="34" charset="0"/>
              </a:rPr>
              <a:t>music</a:t>
            </a:r>
            <a:r>
              <a:rPr lang="en-GB" sz="1600" dirty="0" smtClean="0">
                <a:latin typeface="Segoe UI Light" panose="020B0502040204020203" pitchFamily="34" charset="0"/>
              </a:rPr>
              <a:t> throughout uses an electric guitar throughout as this instrument is used to a lot to show how the film is very aggressive and action packed. At about 1:34 in the video the music completely stops, this is to emphasise the </a:t>
            </a:r>
            <a:r>
              <a:rPr lang="en-GB" sz="1600" b="1" dirty="0" smtClean="0">
                <a:latin typeface="Segoe UI Light" panose="020B0502040204020203" pitchFamily="34" charset="0"/>
              </a:rPr>
              <a:t>dialogue</a:t>
            </a:r>
            <a:r>
              <a:rPr lang="en-GB" sz="1600" dirty="0" smtClean="0">
                <a:latin typeface="Segoe UI Light" panose="020B0502040204020203" pitchFamily="34" charset="0"/>
              </a:rPr>
              <a:t> and to give us an idea of that particular characters personality.</a:t>
            </a:r>
          </a:p>
          <a:p>
            <a:pPr marL="285750" indent="-285750">
              <a:buFont typeface="Arial" panose="020B0604020202020204" pitchFamily="34" charset="0"/>
              <a:buChar char="•"/>
            </a:pPr>
            <a:r>
              <a:rPr lang="en-GB" sz="1600" dirty="0" smtClean="0">
                <a:latin typeface="Segoe UI Light" panose="020B0502040204020203" pitchFamily="34" charset="0"/>
              </a:rPr>
              <a:t>The trailer also consists of </a:t>
            </a:r>
            <a:r>
              <a:rPr lang="en-GB" sz="1600" b="1" dirty="0" smtClean="0">
                <a:latin typeface="Segoe UI Light" panose="020B0502040204020203" pitchFamily="34" charset="0"/>
              </a:rPr>
              <a:t>fast paced cuts </a:t>
            </a:r>
            <a:r>
              <a:rPr lang="en-GB" sz="1600" dirty="0" smtClean="0">
                <a:latin typeface="Segoe UI Light" panose="020B0502040204020203" pitchFamily="34" charset="0"/>
              </a:rPr>
              <a:t>as it nears the end part of the trailer, I have found that from analysing many film trailers that it is a very common convention to have action as it leads to the end of the trailer.</a:t>
            </a:r>
          </a:p>
          <a:p>
            <a:pPr marL="285750" indent="-285750">
              <a:buFont typeface="Arial" panose="020B0604020202020204" pitchFamily="34" charset="0"/>
              <a:buChar char="•"/>
            </a:pPr>
            <a:r>
              <a:rPr lang="en-GB" sz="1600" dirty="0" smtClean="0">
                <a:latin typeface="Segoe UI Light" panose="020B0502040204020203" pitchFamily="34" charset="0"/>
              </a:rPr>
              <a:t>During this trailer the use of slow motion is also very common as this is used to emphasise how they are capable of producing </a:t>
            </a:r>
            <a:r>
              <a:rPr lang="en-GB" sz="1600" b="1" dirty="0" smtClean="0">
                <a:latin typeface="Segoe UI Light" panose="020B0502040204020203" pitchFamily="34" charset="0"/>
              </a:rPr>
              <a:t>CGI</a:t>
            </a:r>
            <a:r>
              <a:rPr lang="en-GB" sz="1600" dirty="0" smtClean="0">
                <a:latin typeface="Segoe UI Light" panose="020B0502040204020203" pitchFamily="34" charset="0"/>
              </a:rPr>
              <a:t> so good that the audience cannot tell the difference between what is actually filmed and what was created in post production.</a:t>
            </a:r>
          </a:p>
          <a:p>
            <a:pPr marL="285750" indent="-285750">
              <a:buFont typeface="Arial" panose="020B0604020202020204" pitchFamily="34" charset="0"/>
              <a:buChar char="•"/>
            </a:pPr>
            <a:endParaRPr lang="en-GB" dirty="0" smtClean="0">
              <a:latin typeface="Segoe UI Light" panose="020B0502040204020203" pitchFamily="34" charset="0"/>
            </a:endParaRPr>
          </a:p>
        </p:txBody>
      </p:sp>
      <p:sp>
        <p:nvSpPr>
          <p:cNvPr id="15" name="Rectangle 14"/>
          <p:cNvSpPr/>
          <p:nvPr/>
        </p:nvSpPr>
        <p:spPr>
          <a:xfrm>
            <a:off x="0" y="6365566"/>
            <a:ext cx="12192000" cy="117452"/>
          </a:xfrm>
          <a:prstGeom prst="rect">
            <a:avLst/>
          </a:prstGeom>
          <a:solidFill>
            <a:srgbClr val="9B9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p:cNvPicPr>
          <p:nvPr/>
        </p:nvPicPr>
        <p:blipFill>
          <a:blip r:embed="rId2"/>
          <a:stretch>
            <a:fillRect/>
          </a:stretch>
        </p:blipFill>
        <p:spPr>
          <a:xfrm>
            <a:off x="10665600" y="0"/>
            <a:ext cx="1526400" cy="2224800"/>
          </a:xfrm>
          <a:prstGeom prst="rect">
            <a:avLst/>
          </a:prstGeom>
        </p:spPr>
      </p:pic>
      <p:pic>
        <p:nvPicPr>
          <p:cNvPr id="6" name="Picture 5">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44231"/>
          <a:stretch/>
        </p:blipFill>
        <p:spPr>
          <a:xfrm>
            <a:off x="10893870" y="5074255"/>
            <a:ext cx="1309429" cy="1319548"/>
          </a:xfrm>
          <a:prstGeom prst="rect">
            <a:avLst/>
          </a:prstGeom>
        </p:spPr>
      </p:pic>
      <p:pic>
        <p:nvPicPr>
          <p:cNvPr id="8" name="Picture 7"/>
          <p:cNvPicPr>
            <a:picLocks noChangeAspect="1"/>
          </p:cNvPicPr>
          <p:nvPr/>
        </p:nvPicPr>
        <p:blipFill>
          <a:blip r:embed="rId5"/>
          <a:stretch>
            <a:fillRect/>
          </a:stretch>
        </p:blipFill>
        <p:spPr>
          <a:xfrm>
            <a:off x="7603523" y="1403760"/>
            <a:ext cx="2520779" cy="1306489"/>
          </a:xfrm>
          <a:prstGeom prst="rect">
            <a:avLst/>
          </a:prstGeom>
        </p:spPr>
      </p:pic>
    </p:spTree>
    <p:extLst>
      <p:ext uri="{BB962C8B-B14F-4D97-AF65-F5344CB8AC3E}">
        <p14:creationId xmlns:p14="http://schemas.microsoft.com/office/powerpoint/2010/main" val="3168166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2802194"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rPr>
              <a:t>Birdman</a:t>
            </a:r>
            <a:endParaRPr lang="en-GB" dirty="0">
              <a:solidFill>
                <a:schemeClr val="tx1">
                  <a:lumMod val="75000"/>
                  <a:lumOff val="25000"/>
                </a:schemeClr>
              </a:solidFill>
            </a:endParaRPr>
          </a:p>
        </p:txBody>
      </p:sp>
      <p:sp>
        <p:nvSpPr>
          <p:cNvPr id="6" name="Rectangle 5"/>
          <p:cNvSpPr/>
          <p:nvPr/>
        </p:nvSpPr>
        <p:spPr>
          <a:xfrm>
            <a:off x="0" y="6434962"/>
            <a:ext cx="12192000" cy="447925"/>
          </a:xfrm>
          <a:prstGeom prst="rect">
            <a:avLst/>
          </a:prstGeom>
          <a:solidFill>
            <a:srgbClr val="C0001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6376236"/>
            <a:ext cx="12192000" cy="117452"/>
          </a:xfrm>
          <a:prstGeom prst="rect">
            <a:avLst/>
          </a:prstGeom>
          <a:solidFill>
            <a:srgbClr val="FF1D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228593" y="3235154"/>
            <a:ext cx="993732" cy="646331"/>
          </a:xfrm>
          <a:prstGeom prst="rect">
            <a:avLst/>
          </a:prstGeom>
          <a:noFill/>
        </p:spPr>
        <p:txBody>
          <a:bodyPr wrap="square" rtlCol="0">
            <a:spAutoFit/>
          </a:bodyPr>
          <a:lstStyle/>
          <a:p>
            <a:pPr algn="ctr"/>
            <a:r>
              <a:rPr lang="en-GB" b="1" dirty="0" smtClean="0">
                <a:ln w="19050">
                  <a:noFill/>
                </a:ln>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0665600" y="0"/>
            <a:ext cx="1526400" cy="2224800"/>
          </a:xfrm>
          <a:prstGeom prst="rect">
            <a:avLst/>
          </a:prstGeom>
        </p:spPr>
      </p:pic>
      <p:pic>
        <p:nvPicPr>
          <p:cNvPr id="12" name="Content Placeholder 11">
            <a:hlinkClick r:id="rId3"/>
          </p:cNvPr>
          <p:cNvPicPr>
            <a:picLocks noGrp="1" noChangeAspect="1"/>
          </p:cNvPicPr>
          <p:nvPr>
            <p:ph idx="1"/>
          </p:nvPr>
        </p:nvPicPr>
        <p:blipFill rotWithShape="1">
          <a:blip r:embed="rId4" cstate="print">
            <a:extLst>
              <a:ext uri="{BEBA8EAE-BF5A-486C-A8C5-ECC9F3942E4B}">
                <a14:imgProps xmlns:a14="http://schemas.microsoft.com/office/drawing/2010/main">
                  <a14:imgLayer r:embed="rId5">
                    <a14:imgEffect>
                      <a14:backgroundRemoval t="0" b="100000" l="0" r="40476">
                        <a14:foregroundMark x1="17113" y1="13978" x2="27827" y2="10484"/>
                        <a14:foregroundMark x1="29018" y1="15591" x2="29018" y2="7796"/>
                        <a14:foregroundMark x1="26488" y1="10215" x2="25744" y2="3226"/>
                        <a14:foregroundMark x1="30804" y1="19624" x2="31696" y2="23925"/>
                        <a14:foregroundMark x1="20833" y1="17204" x2="20536" y2="17204"/>
                        <a14:foregroundMark x1="22768" y1="15323" x2="21577" y2="15860"/>
                        <a14:backgroundMark x1="6994" y1="53495" x2="8631" y2="60215"/>
                        <a14:backgroundMark x1="32738" y1="64785" x2="34375" y2="51613"/>
                        <a14:backgroundMark x1="36905" y1="26882" x2="36905" y2="18548"/>
                        <a14:backgroundMark x1="20387" y1="5645" x2="19494" y2="4570"/>
                        <a14:backgroundMark x1="8185" y1="4570" x2="2530" y2="11828"/>
                        <a14:backgroundMark x1="14137" y1="18548" x2="14137" y2="18548"/>
                        <a14:backgroundMark x1="26339" y1="19355" x2="26339" y2="19355"/>
                      </a14:backgroundRemoval>
                    </a14:imgEffect>
                  </a14:imgLayer>
                </a14:imgProps>
              </a:ext>
              <a:ext uri="{28A0092B-C50C-407E-A947-70E740481C1C}">
                <a14:useLocalDpi xmlns:a14="http://schemas.microsoft.com/office/drawing/2010/main" val="0"/>
              </a:ext>
            </a:extLst>
          </a:blip>
          <a:srcRect r="59355"/>
          <a:stretch/>
        </p:blipFill>
        <p:spPr>
          <a:xfrm>
            <a:off x="11167942" y="4940188"/>
            <a:ext cx="1054383" cy="1436048"/>
          </a:xfrm>
        </p:spPr>
      </p:pic>
      <p:cxnSp>
        <p:nvCxnSpPr>
          <p:cNvPr id="16" name="Straight Arrow Connector 15"/>
          <p:cNvCxnSpPr>
            <a:stCxn id="8" idx="2"/>
            <a:endCxn id="12" idx="0"/>
          </p:cNvCxnSpPr>
          <p:nvPr/>
        </p:nvCxnSpPr>
        <p:spPr>
          <a:xfrm flipH="1">
            <a:off x="11695134" y="3881485"/>
            <a:ext cx="30325" cy="1058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342" y="529200"/>
            <a:ext cx="10650258" cy="550920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Segoe UI Light" panose="020B0502040204020203" pitchFamily="34" charset="0"/>
              </a:rPr>
              <a:t>The trailer begins with a </a:t>
            </a:r>
            <a:r>
              <a:rPr lang="en-GB" sz="1600" b="1" dirty="0" smtClean="0">
                <a:latin typeface="Segoe UI Light" panose="020B0502040204020203" pitchFamily="34" charset="0"/>
              </a:rPr>
              <a:t>long shot</a:t>
            </a:r>
            <a:r>
              <a:rPr lang="en-GB" sz="1600" dirty="0" smtClean="0">
                <a:latin typeface="Segoe UI Light" panose="020B0502040204020203" pitchFamily="34" charset="0"/>
              </a:rPr>
              <a:t> of the main character floating which causes the audience to believe that he is some sort of superhuman character, however in reality this is actually one of his hallucinations. This shows us that there are going to be strange and mysterious aspects to the film.</a:t>
            </a:r>
          </a:p>
          <a:p>
            <a:pPr marL="285750" indent="-285750">
              <a:buFont typeface="Arial" panose="020B0604020202020204" pitchFamily="34" charset="0"/>
              <a:buChar char="•"/>
            </a:pPr>
            <a:r>
              <a:rPr lang="en-GB" sz="1600" dirty="0" smtClean="0">
                <a:latin typeface="Segoe UI Light" panose="020B0502040204020203" pitchFamily="34" charset="0"/>
              </a:rPr>
              <a:t>The </a:t>
            </a:r>
            <a:r>
              <a:rPr lang="en-GB" sz="1600" b="1" dirty="0" smtClean="0">
                <a:latin typeface="Segoe UI Light" panose="020B0502040204020203" pitchFamily="34" charset="0"/>
              </a:rPr>
              <a:t>narration</a:t>
            </a:r>
            <a:r>
              <a:rPr lang="en-GB" sz="1600" dirty="0" smtClean="0">
                <a:latin typeface="Segoe UI Light" panose="020B0502040204020203" pitchFamily="34" charset="0"/>
              </a:rPr>
              <a:t> is used effectively as it gives us an insight to the main protagonists backstory as well as also giving us an idea of his personality.</a:t>
            </a:r>
          </a:p>
          <a:p>
            <a:pPr marL="285750" indent="-285750">
              <a:buFont typeface="Arial" panose="020B0604020202020204" pitchFamily="34" charset="0"/>
              <a:buChar char="•"/>
            </a:pPr>
            <a:r>
              <a:rPr lang="en-GB" sz="1600" dirty="0" smtClean="0">
                <a:latin typeface="Segoe UI Light" panose="020B0502040204020203" pitchFamily="34" charset="0"/>
              </a:rPr>
              <a:t>The </a:t>
            </a:r>
            <a:r>
              <a:rPr lang="en-GB" sz="1600" b="1" dirty="0" smtClean="0">
                <a:latin typeface="Segoe UI Light" panose="020B0502040204020203" pitchFamily="34" charset="0"/>
              </a:rPr>
              <a:t>equilibrium</a:t>
            </a:r>
            <a:r>
              <a:rPr lang="en-GB" sz="1600" dirty="0" smtClean="0">
                <a:latin typeface="Segoe UI Light" panose="020B0502040204020203" pitchFamily="34" charset="0"/>
              </a:rPr>
              <a:t> is established also through the narration and then when the </a:t>
            </a:r>
            <a:r>
              <a:rPr lang="en-GB" sz="1600" b="1" dirty="0" smtClean="0">
                <a:latin typeface="Segoe UI Light" panose="020B0502040204020203" pitchFamily="34" charset="0"/>
              </a:rPr>
              <a:t>disruption</a:t>
            </a:r>
            <a:r>
              <a:rPr lang="en-GB" sz="1600" dirty="0" smtClean="0">
                <a:latin typeface="Segoe UI Light" panose="020B0502040204020203" pitchFamily="34" charset="0"/>
              </a:rPr>
              <a:t> is recognised, a sad tone of music is played to show the character has vulnerabilities and cause the audience to sympathise with the character.</a:t>
            </a:r>
          </a:p>
          <a:p>
            <a:pPr marL="285750" indent="-285750">
              <a:buFont typeface="Arial" panose="020B0604020202020204" pitchFamily="34" charset="0"/>
              <a:buChar char="•"/>
            </a:pPr>
            <a:r>
              <a:rPr lang="en-GB" sz="1600" dirty="0" smtClean="0">
                <a:latin typeface="Segoe UI Light" panose="020B0502040204020203" pitchFamily="34" charset="0"/>
              </a:rPr>
              <a:t>This then pans to a </a:t>
            </a:r>
            <a:r>
              <a:rPr lang="en-GB" sz="1600" b="1" dirty="0" smtClean="0">
                <a:latin typeface="Segoe UI Light" panose="020B0502040204020203" pitchFamily="34" charset="0"/>
              </a:rPr>
              <a:t>graphic shot </a:t>
            </a:r>
            <a:r>
              <a:rPr lang="en-GB" sz="1600" dirty="0" smtClean="0">
                <a:latin typeface="Segoe UI Light" panose="020B0502040204020203" pitchFamily="34" charset="0"/>
              </a:rPr>
              <a:t>which tells us the creator of the film. However, at the same time the blue </a:t>
            </a:r>
            <a:r>
              <a:rPr lang="en-GB" sz="1600" b="1" dirty="0" smtClean="0">
                <a:latin typeface="Segoe UI Light" panose="020B0502040204020203" pitchFamily="34" charset="0"/>
              </a:rPr>
              <a:t>lighting</a:t>
            </a:r>
            <a:r>
              <a:rPr lang="en-GB" sz="1600" dirty="0" smtClean="0">
                <a:latin typeface="Segoe UI Light" panose="020B0502040204020203" pitchFamily="34" charset="0"/>
              </a:rPr>
              <a:t> and the dirty, old </a:t>
            </a:r>
            <a:r>
              <a:rPr lang="en-GB" sz="1600" b="1" dirty="0" smtClean="0">
                <a:latin typeface="Segoe UI Light" panose="020B0502040204020203" pitchFamily="34" charset="0"/>
              </a:rPr>
              <a:t>location</a:t>
            </a:r>
            <a:r>
              <a:rPr lang="en-GB" sz="1600" dirty="0" smtClean="0">
                <a:latin typeface="Segoe UI Light" panose="020B0502040204020203" pitchFamily="34" charset="0"/>
              </a:rPr>
              <a:t> of an alleyway in the background of the title also keeps the tone of the trailer still sad. </a:t>
            </a:r>
          </a:p>
          <a:p>
            <a:pPr marL="285750" indent="-285750">
              <a:buFont typeface="Arial" panose="020B0604020202020204" pitchFamily="34" charset="0"/>
              <a:buChar char="•"/>
            </a:pPr>
            <a:r>
              <a:rPr lang="en-GB" sz="1600" dirty="0" smtClean="0">
                <a:latin typeface="Segoe UI Light" panose="020B0502040204020203" pitchFamily="34" charset="0"/>
              </a:rPr>
              <a:t>As the </a:t>
            </a:r>
            <a:r>
              <a:rPr lang="en-GB" sz="1600" b="1" dirty="0" smtClean="0">
                <a:latin typeface="Segoe UI Light" panose="020B0502040204020203" pitchFamily="34" charset="0"/>
              </a:rPr>
              <a:t>protagonist</a:t>
            </a:r>
            <a:r>
              <a:rPr lang="en-GB" sz="1600" dirty="0" smtClean="0">
                <a:latin typeface="Segoe UI Light" panose="020B0502040204020203" pitchFamily="34" charset="0"/>
              </a:rPr>
              <a:t> of the film clicks his finger the entire </a:t>
            </a:r>
            <a:r>
              <a:rPr lang="en-GB" sz="1600" b="1" dirty="0" smtClean="0">
                <a:latin typeface="Segoe UI Light" panose="020B0502040204020203" pitchFamily="34" charset="0"/>
              </a:rPr>
              <a:t>tone</a:t>
            </a:r>
            <a:r>
              <a:rPr lang="en-GB" sz="1600" dirty="0" smtClean="0">
                <a:latin typeface="Segoe UI Light" panose="020B0502040204020203" pitchFamily="34" charset="0"/>
              </a:rPr>
              <a:t> of the film changes as a </a:t>
            </a:r>
            <a:r>
              <a:rPr lang="en-GB" sz="1600" b="1" dirty="0" smtClean="0">
                <a:latin typeface="Segoe UI Light" panose="020B0502040204020203" pitchFamily="34" charset="0"/>
              </a:rPr>
              <a:t>CGI</a:t>
            </a:r>
            <a:br>
              <a:rPr lang="en-GB" sz="1600" b="1" dirty="0" smtClean="0">
                <a:latin typeface="Segoe UI Light" panose="020B0502040204020203" pitchFamily="34" charset="0"/>
              </a:rPr>
            </a:br>
            <a:r>
              <a:rPr lang="en-GB" sz="1600" dirty="0" smtClean="0">
                <a:latin typeface="Segoe UI Light" panose="020B0502040204020203" pitchFamily="34" charset="0"/>
              </a:rPr>
              <a:t>rocket shoots down and creates chaos and destruction, the roles are now reversed and </a:t>
            </a:r>
            <a:br>
              <a:rPr lang="en-GB" sz="1600" dirty="0" smtClean="0">
                <a:latin typeface="Segoe UI Light" panose="020B0502040204020203" pitchFamily="34" charset="0"/>
              </a:rPr>
            </a:br>
            <a:r>
              <a:rPr lang="en-GB" sz="1600" dirty="0" smtClean="0">
                <a:latin typeface="Segoe UI Light" panose="020B0502040204020203" pitchFamily="34" charset="0"/>
              </a:rPr>
              <a:t>the character you were initially sympathising for is in control.</a:t>
            </a:r>
          </a:p>
          <a:p>
            <a:pPr marL="285750" indent="-285750">
              <a:buFont typeface="Arial" panose="020B0604020202020204" pitchFamily="34" charset="0"/>
              <a:buChar char="•"/>
            </a:pPr>
            <a:r>
              <a:rPr lang="en-GB" sz="1600" dirty="0" smtClean="0">
                <a:latin typeface="Segoe UI Light" panose="020B0502040204020203" pitchFamily="34" charset="0"/>
              </a:rPr>
              <a:t>There is then a </a:t>
            </a:r>
            <a:r>
              <a:rPr lang="en-GB" sz="1600" b="1" dirty="0" smtClean="0">
                <a:latin typeface="Segoe UI Light" panose="020B0502040204020203" pitchFamily="34" charset="0"/>
              </a:rPr>
              <a:t>mid shot </a:t>
            </a:r>
            <a:r>
              <a:rPr lang="en-GB" sz="1600" dirty="0" smtClean="0">
                <a:latin typeface="Segoe UI Light" panose="020B0502040204020203" pitchFamily="34" charset="0"/>
              </a:rPr>
              <a:t>of the protagonist which </a:t>
            </a:r>
            <a:r>
              <a:rPr lang="en-GB" sz="1600" b="1" dirty="0" smtClean="0">
                <a:latin typeface="Segoe UI Light" panose="020B0502040204020203" pitchFamily="34" charset="0"/>
              </a:rPr>
              <a:t>pedestals</a:t>
            </a:r>
            <a:r>
              <a:rPr lang="en-GB" sz="1600" dirty="0" smtClean="0">
                <a:latin typeface="Segoe UI Light" panose="020B0502040204020203" pitchFamily="34" charset="0"/>
              </a:rPr>
              <a:t> down and </a:t>
            </a:r>
            <a:r>
              <a:rPr lang="en-GB" sz="1600" b="1" dirty="0" smtClean="0">
                <a:latin typeface="Segoe UI Light" panose="020B0502040204020203" pitchFamily="34" charset="0"/>
              </a:rPr>
              <a:t>tilts</a:t>
            </a:r>
            <a:r>
              <a:rPr lang="en-GB" sz="1600" dirty="0" smtClean="0">
                <a:latin typeface="Segoe UI Light" panose="020B0502040204020203" pitchFamily="34" charset="0"/>
              </a:rPr>
              <a:t> up into a </a:t>
            </a:r>
            <a:r>
              <a:rPr lang="en-GB" sz="1600" b="1" dirty="0" smtClean="0">
                <a:latin typeface="Segoe UI Light" panose="020B0502040204020203" pitchFamily="34" charset="0"/>
              </a:rPr>
              <a:t>low </a:t>
            </a:r>
            <a:br>
              <a:rPr lang="en-GB" sz="1600" b="1" dirty="0" smtClean="0">
                <a:latin typeface="Segoe UI Light" panose="020B0502040204020203" pitchFamily="34" charset="0"/>
              </a:rPr>
            </a:br>
            <a:r>
              <a:rPr lang="en-GB" sz="1600" b="1" dirty="0" smtClean="0">
                <a:latin typeface="Segoe UI Light" panose="020B0502040204020203" pitchFamily="34" charset="0"/>
              </a:rPr>
              <a:t>angle shot </a:t>
            </a:r>
            <a:r>
              <a:rPr lang="en-GB" sz="1600" dirty="0" smtClean="0">
                <a:latin typeface="Segoe UI Light" panose="020B0502040204020203" pitchFamily="34" charset="0"/>
              </a:rPr>
              <a:t>conveying him as superior, this is then backed up by the </a:t>
            </a:r>
            <a:r>
              <a:rPr lang="en-GB" sz="1600" b="1" dirty="0" smtClean="0">
                <a:latin typeface="Segoe UI Light" panose="020B0502040204020203" pitchFamily="34" charset="0"/>
              </a:rPr>
              <a:t>narration</a:t>
            </a:r>
            <a:r>
              <a:rPr lang="en-GB" sz="1600" dirty="0" smtClean="0">
                <a:latin typeface="Segoe UI Light" panose="020B0502040204020203" pitchFamily="34" charset="0"/>
              </a:rPr>
              <a:t> of him saying ‘You are a god’. This flips the </a:t>
            </a:r>
            <a:r>
              <a:rPr lang="en-GB" sz="1600" b="1" dirty="0" smtClean="0">
                <a:latin typeface="Segoe UI Light" panose="020B0502040204020203" pitchFamily="34" charset="0"/>
              </a:rPr>
              <a:t>representation</a:t>
            </a:r>
            <a:r>
              <a:rPr lang="en-GB" sz="1600" dirty="0" smtClean="0">
                <a:latin typeface="Segoe UI Light" panose="020B0502040204020203" pitchFamily="34" charset="0"/>
              </a:rPr>
              <a:t> of the character from being vulnerable to being superior. </a:t>
            </a:r>
          </a:p>
          <a:p>
            <a:pPr marL="285750" indent="-285750">
              <a:buFont typeface="Arial" panose="020B0604020202020204" pitchFamily="34" charset="0"/>
              <a:buChar char="•"/>
            </a:pPr>
            <a:r>
              <a:rPr lang="en-GB" sz="1600" dirty="0" smtClean="0">
                <a:latin typeface="Segoe UI Light" panose="020B0502040204020203" pitchFamily="34" charset="0"/>
              </a:rPr>
              <a:t>When the </a:t>
            </a:r>
            <a:r>
              <a:rPr lang="en-GB" sz="1600" b="1" dirty="0" smtClean="0">
                <a:latin typeface="Segoe UI Light" panose="020B0502040204020203" pitchFamily="34" charset="0"/>
              </a:rPr>
              <a:t>film title </a:t>
            </a:r>
            <a:r>
              <a:rPr lang="en-GB" sz="1600" dirty="0" smtClean="0">
                <a:latin typeface="Segoe UI Light" panose="020B0502040204020203" pitchFamily="34" charset="0"/>
              </a:rPr>
              <a:t>is shown it is very spaced out to fill the screen and also just a normal </a:t>
            </a:r>
            <a:r>
              <a:rPr lang="en-GB" sz="1600" b="1" dirty="0" smtClean="0">
                <a:latin typeface="Segoe UI Light" panose="020B0502040204020203" pitchFamily="34" charset="0"/>
              </a:rPr>
              <a:t>sans-serif bold </a:t>
            </a:r>
            <a:r>
              <a:rPr lang="en-GB" sz="1600" dirty="0" smtClean="0">
                <a:latin typeface="Segoe UI Light" panose="020B0502040204020203" pitchFamily="34" charset="0"/>
              </a:rPr>
              <a:t>font. The background is also the sky which has a black to navy blue gradient, possibly representing a change in something, like a personality, within the film. </a:t>
            </a:r>
            <a:r>
              <a:rPr lang="en-GB" sz="1600" dirty="0">
                <a:latin typeface="Segoe UI Light" panose="020B0502040204020203" pitchFamily="34" charset="0"/>
              </a:rPr>
              <a:t>T</a:t>
            </a:r>
            <a:r>
              <a:rPr lang="en-GB" sz="1600" dirty="0" smtClean="0">
                <a:latin typeface="Segoe UI Light" panose="020B0502040204020203" pitchFamily="34" charset="0"/>
              </a:rPr>
              <a:t>here is also the animation of the birds in the background to make the film title more interesting to look at.</a:t>
            </a:r>
          </a:p>
          <a:p>
            <a:pPr marL="285750" indent="-285750">
              <a:buFont typeface="Arial" panose="020B0604020202020204" pitchFamily="34" charset="0"/>
              <a:buChar char="•"/>
            </a:pPr>
            <a:r>
              <a:rPr lang="en-GB" sz="1600" dirty="0" smtClean="0">
                <a:latin typeface="Segoe UI Light" panose="020B0502040204020203" pitchFamily="34" charset="0"/>
              </a:rPr>
              <a:t>The final </a:t>
            </a:r>
            <a:r>
              <a:rPr lang="en-GB" sz="1600" b="1" dirty="0" smtClean="0">
                <a:latin typeface="Segoe UI Light" panose="020B0502040204020203" pitchFamily="34" charset="0"/>
              </a:rPr>
              <a:t>graphic shot </a:t>
            </a:r>
            <a:r>
              <a:rPr lang="en-GB" sz="1600" dirty="0" smtClean="0">
                <a:latin typeface="Segoe UI Light" panose="020B0502040204020203" pitchFamily="34" charset="0"/>
              </a:rPr>
              <a:t>of the trailer is a poster for the film with various links to the film’s </a:t>
            </a:r>
            <a:r>
              <a:rPr lang="en-GB" sz="1600" b="1" dirty="0" smtClean="0">
                <a:latin typeface="Segoe UI Light" panose="020B0502040204020203" pitchFamily="34" charset="0"/>
              </a:rPr>
              <a:t>social media </a:t>
            </a:r>
            <a:r>
              <a:rPr lang="en-GB" sz="1600" dirty="0" smtClean="0">
                <a:latin typeface="Segoe UI Light" panose="020B0502040204020203" pitchFamily="34" charset="0"/>
              </a:rPr>
              <a:t>accounts which are for example: Facebook, Twitter, YouTube, Instagram and the film’s website BirdmanTheMovie.com. These are common conventions to a film trailer as they are an easy way to generate more interest for the film.</a:t>
            </a:r>
          </a:p>
        </p:txBody>
      </p:sp>
      <p:pic>
        <p:nvPicPr>
          <p:cNvPr id="2" name="Picture 1"/>
          <p:cNvPicPr>
            <a:picLocks noChangeAspect="1"/>
          </p:cNvPicPr>
          <p:nvPr/>
        </p:nvPicPr>
        <p:blipFill>
          <a:blip r:embed="rId6"/>
          <a:stretch>
            <a:fillRect/>
          </a:stretch>
        </p:blipFill>
        <p:spPr>
          <a:xfrm>
            <a:off x="8056606" y="2793685"/>
            <a:ext cx="2128474" cy="979245"/>
          </a:xfrm>
          <a:prstGeom prst="rect">
            <a:avLst/>
          </a:prstGeom>
        </p:spPr>
      </p:pic>
    </p:spTree>
    <p:extLst>
      <p:ext uri="{BB962C8B-B14F-4D97-AF65-F5344CB8AC3E}">
        <p14:creationId xmlns:p14="http://schemas.microsoft.com/office/powerpoint/2010/main" val="3276240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485" t="7509" r="16109" b="37210"/>
          <a:stretch/>
        </p:blipFill>
        <p:spPr>
          <a:xfrm>
            <a:off x="10889900" y="5060176"/>
            <a:ext cx="1302100" cy="1321249"/>
          </a:xfrm>
        </p:spPr>
      </p:pic>
      <p:sp>
        <p:nvSpPr>
          <p:cNvPr id="5" name="Title 1"/>
          <p:cNvSpPr txBox="1">
            <a:spLocks/>
          </p:cNvSpPr>
          <p:nvPr/>
        </p:nvSpPr>
        <p:spPr>
          <a:xfrm>
            <a:off x="-117987" y="54824"/>
            <a:ext cx="7698658"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rPr>
              <a:t>The Cabin in the Woods</a:t>
            </a:r>
            <a:endParaRPr lang="en-GB" dirty="0">
              <a:solidFill>
                <a:schemeClr val="tx1">
                  <a:lumMod val="75000"/>
                  <a:lumOff val="25000"/>
                </a:schemeClr>
              </a:solidFill>
            </a:endParaRPr>
          </a:p>
        </p:txBody>
      </p:sp>
      <p:sp>
        <p:nvSpPr>
          <p:cNvPr id="6" name="Rectangle 5"/>
          <p:cNvSpPr/>
          <p:nvPr/>
        </p:nvSpPr>
        <p:spPr>
          <a:xfrm>
            <a:off x="0" y="6434962"/>
            <a:ext cx="12192000" cy="447925"/>
          </a:xfrm>
          <a:prstGeom prst="rect">
            <a:avLst/>
          </a:prstGeom>
          <a:solidFill>
            <a:srgbClr val="02020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6343261"/>
            <a:ext cx="12192000" cy="117452"/>
          </a:xfrm>
          <a:prstGeom prst="rect">
            <a:avLst/>
          </a:prstGeom>
          <a:solidFill>
            <a:srgbClr val="1D070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198268" y="3791385"/>
            <a:ext cx="993732" cy="646331"/>
          </a:xfrm>
          <a:prstGeom prst="rect">
            <a:avLst/>
          </a:prstGeom>
          <a:noFill/>
        </p:spPr>
        <p:txBody>
          <a:bodyPr wrap="square" rtlCol="0">
            <a:spAutoFit/>
          </a:bodyPr>
          <a:lstStyle/>
          <a:p>
            <a:pPr algn="ctr"/>
            <a:r>
              <a:rPr lang="en-GB" b="1" dirty="0" smtClean="0">
                <a:ln w="19050">
                  <a:noFill/>
                </a:ln>
                <a:solidFill>
                  <a:srgbClr val="A42918"/>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solidFill>
                <a:srgbClr val="A42918"/>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 name="Curved Connector 8"/>
          <p:cNvCxnSpPr>
            <a:stCxn id="8" idx="2"/>
            <a:endCxn id="4" idx="1"/>
          </p:cNvCxnSpPr>
          <p:nvPr/>
        </p:nvCxnSpPr>
        <p:spPr>
          <a:xfrm rot="5400000">
            <a:off x="10650975" y="4676641"/>
            <a:ext cx="1283085" cy="805234"/>
          </a:xfrm>
          <a:prstGeom prst="curvedConnector4">
            <a:avLst>
              <a:gd name="adj1" fmla="val 24256"/>
              <a:gd name="adj2" fmla="val 12838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65600" y="0"/>
            <a:ext cx="1526400" cy="2224800"/>
          </a:xfrm>
          <a:prstGeom prst="rect">
            <a:avLst/>
          </a:prstGeom>
        </p:spPr>
      </p:pic>
      <p:sp>
        <p:nvSpPr>
          <p:cNvPr id="11" name="TextBox 10"/>
          <p:cNvSpPr txBox="1"/>
          <p:nvPr/>
        </p:nvSpPr>
        <p:spPr>
          <a:xfrm>
            <a:off x="0" y="688059"/>
            <a:ext cx="10665600" cy="597086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Segoe UI Light" panose="020B0502040204020203" pitchFamily="34" charset="0"/>
              </a:rPr>
              <a:t>Non-diegetic music starts off happy and high </a:t>
            </a:r>
            <a:r>
              <a:rPr lang="en-GB" sz="1400" dirty="0">
                <a:latin typeface="Segoe UI Light" panose="020B0502040204020203" pitchFamily="34" charset="0"/>
              </a:rPr>
              <a:t>pitched to </a:t>
            </a:r>
            <a:r>
              <a:rPr lang="en-GB" sz="1400" dirty="0" smtClean="0">
                <a:latin typeface="Segoe UI Light" panose="020B0502040204020203" pitchFamily="34" charset="0"/>
              </a:rPr>
              <a:t>mislead the viewers into thinking the film is going to have a positive joyful tone. The </a:t>
            </a:r>
            <a:r>
              <a:rPr lang="en-GB" sz="1400" b="1" dirty="0" smtClean="0">
                <a:latin typeface="Segoe UI Light" panose="020B0502040204020203" pitchFamily="34" charset="0"/>
              </a:rPr>
              <a:t>location</a:t>
            </a:r>
            <a:r>
              <a:rPr lang="en-GB" sz="1400" dirty="0" smtClean="0">
                <a:latin typeface="Segoe UI Light" panose="020B0502040204020203" pitchFamily="34" charset="0"/>
              </a:rPr>
              <a:t> of the old, abandoned house then introduces a scarier tone to the film. Also, when the character comes out of the house he has a dirty, old costume which portrays him as an unpredictable character.</a:t>
            </a:r>
          </a:p>
          <a:p>
            <a:pPr marL="285750" indent="-285750">
              <a:buFont typeface="Arial" panose="020B0604020202020204" pitchFamily="34" charset="0"/>
              <a:buChar char="•"/>
            </a:pPr>
            <a:r>
              <a:rPr lang="en-GB" sz="1400" dirty="0" smtClean="0">
                <a:latin typeface="Segoe UI Light" panose="020B0502040204020203" pitchFamily="34" charset="0"/>
              </a:rPr>
              <a:t>A title appears saying ‘you think you know the story’ this quote would change viewers' expectations of the film as before they would be expecting a generic horror film but after that title they know it is going to be something more unconventional.</a:t>
            </a:r>
          </a:p>
          <a:p>
            <a:pPr marL="285750" indent="-285750">
              <a:buFont typeface="Arial" panose="020B0604020202020204" pitchFamily="34" charset="0"/>
              <a:buChar char="•"/>
            </a:pPr>
            <a:r>
              <a:rPr lang="en-GB" sz="1400" b="1" dirty="0" smtClean="0">
                <a:latin typeface="Segoe UI Light" panose="020B0502040204020203" pitchFamily="34" charset="0"/>
              </a:rPr>
              <a:t>Special effects </a:t>
            </a:r>
            <a:r>
              <a:rPr lang="en-GB" sz="1400" dirty="0" smtClean="0">
                <a:latin typeface="Segoe UI Light" panose="020B0502040204020203" pitchFamily="34" charset="0"/>
              </a:rPr>
              <a:t>are used to create the effect of a sort of force field around the cabin, it also shows us that the protagonists are stuck in some sort of simulation and somebody is in control of what is happening.</a:t>
            </a:r>
          </a:p>
          <a:p>
            <a:pPr marL="285750" indent="-285750">
              <a:buFont typeface="Arial" panose="020B0604020202020204" pitchFamily="34" charset="0"/>
              <a:buChar char="•"/>
            </a:pPr>
            <a:r>
              <a:rPr lang="en-GB" sz="1400" dirty="0" smtClean="0">
                <a:latin typeface="Segoe UI Light" panose="020B0502040204020203" pitchFamily="34" charset="0"/>
              </a:rPr>
              <a:t>The </a:t>
            </a:r>
            <a:r>
              <a:rPr lang="en-GB" sz="1400" b="1" dirty="0" smtClean="0">
                <a:latin typeface="Segoe UI Light" panose="020B0502040204020203" pitchFamily="34" charset="0"/>
              </a:rPr>
              <a:t>fade from black transition </a:t>
            </a:r>
            <a:r>
              <a:rPr lang="en-GB" sz="1400" dirty="0" smtClean="0">
                <a:latin typeface="Segoe UI Light" panose="020B0502040204020203" pitchFamily="34" charset="0"/>
              </a:rPr>
              <a:t>is used to introduce a </a:t>
            </a:r>
            <a:r>
              <a:rPr lang="en-GB" sz="1400" b="1" dirty="0" smtClean="0">
                <a:latin typeface="Segoe UI Light" panose="020B0502040204020203" pitchFamily="34" charset="0"/>
              </a:rPr>
              <a:t>long shot </a:t>
            </a:r>
            <a:r>
              <a:rPr lang="en-GB" sz="1400" dirty="0" smtClean="0">
                <a:latin typeface="Segoe UI Light" panose="020B0502040204020203" pitchFamily="34" charset="0"/>
              </a:rPr>
              <a:t>completely different </a:t>
            </a:r>
            <a:r>
              <a:rPr lang="en-GB" sz="1400" b="1" dirty="0" smtClean="0">
                <a:latin typeface="Segoe UI Light" panose="020B0502040204020203" pitchFamily="34" charset="0"/>
              </a:rPr>
              <a:t>location</a:t>
            </a:r>
            <a:r>
              <a:rPr lang="en-GB" sz="1400" dirty="0" smtClean="0">
                <a:latin typeface="Segoe UI Light" panose="020B0502040204020203" pitchFamily="34" charset="0"/>
              </a:rPr>
              <a:t> which is a control room controlling everything that is happening within the film. Because of this it means the film becomes very postmodern. The control room is also very well-lit whereas the cabin has a lot of </a:t>
            </a:r>
            <a:r>
              <a:rPr lang="en-GB" sz="1400" b="1" dirty="0" smtClean="0">
                <a:latin typeface="Segoe UI Light" panose="020B0502040204020203" pitchFamily="34" charset="0"/>
              </a:rPr>
              <a:t>low key lighting</a:t>
            </a:r>
            <a:r>
              <a:rPr lang="en-GB" sz="1400" dirty="0" smtClean="0">
                <a:latin typeface="Segoe UI Light" panose="020B0502040204020203" pitchFamily="34" charset="0"/>
              </a:rPr>
              <a:t>, this is a </a:t>
            </a:r>
            <a:r>
              <a:rPr lang="en-GB" sz="1400" b="1" dirty="0" smtClean="0">
                <a:latin typeface="Segoe UI Light" panose="020B0502040204020203" pitchFamily="34" charset="0"/>
              </a:rPr>
              <a:t>juxtaposition</a:t>
            </a:r>
            <a:r>
              <a:rPr lang="en-GB" sz="1400" dirty="0" smtClean="0">
                <a:latin typeface="Segoe UI Light" panose="020B0502040204020203" pitchFamily="34" charset="0"/>
              </a:rPr>
              <a:t> between the two locations and shows how they are opposites.</a:t>
            </a:r>
          </a:p>
          <a:p>
            <a:pPr marL="285750" indent="-285750">
              <a:buFont typeface="Arial" panose="020B0604020202020204" pitchFamily="34" charset="0"/>
              <a:buChar char="•"/>
            </a:pPr>
            <a:r>
              <a:rPr lang="en-GB" sz="1400" dirty="0" smtClean="0">
                <a:latin typeface="Segoe UI Light" panose="020B0502040204020203" pitchFamily="34" charset="0"/>
              </a:rPr>
              <a:t>There is a </a:t>
            </a:r>
            <a:r>
              <a:rPr lang="en-GB" sz="1400" b="1" dirty="0" smtClean="0">
                <a:latin typeface="Segoe UI Light" panose="020B0502040204020203" pitchFamily="34" charset="0"/>
              </a:rPr>
              <a:t>point of view </a:t>
            </a:r>
            <a:r>
              <a:rPr lang="en-GB" sz="1400" dirty="0" smtClean="0">
                <a:latin typeface="Segoe UI Light" panose="020B0502040204020203" pitchFamily="34" charset="0"/>
              </a:rPr>
              <a:t>shot of one of the ‘damsel in distress’ characters look at their friend in a lake which then cuts to a </a:t>
            </a:r>
            <a:r>
              <a:rPr lang="en-GB" sz="1400" b="1" dirty="0" smtClean="0">
                <a:latin typeface="Segoe UI Light" panose="020B0502040204020203" pitchFamily="34" charset="0"/>
              </a:rPr>
              <a:t>close up </a:t>
            </a:r>
            <a:r>
              <a:rPr lang="en-GB" sz="1400" dirty="0" smtClean="0">
                <a:latin typeface="Segoe UI Light" panose="020B0502040204020203" pitchFamily="34" charset="0"/>
              </a:rPr>
              <a:t>of the damsel in distress screaming however this quickly cuts to a title before you can see what has happened. This is an </a:t>
            </a:r>
            <a:r>
              <a:rPr lang="en-GB" sz="1400" b="1" dirty="0" smtClean="0">
                <a:latin typeface="Segoe UI Light" panose="020B0502040204020203" pitchFamily="34" charset="0"/>
              </a:rPr>
              <a:t>equivocation</a:t>
            </a:r>
            <a:r>
              <a:rPr lang="en-GB" sz="1400" dirty="0" smtClean="0">
                <a:latin typeface="Segoe UI Light" panose="020B0502040204020203" pitchFamily="34" charset="0"/>
              </a:rPr>
              <a:t> as there is an incomplete answer to the question of why was she screaming, this creates a lot of mystery and causes the audience to carry on watching to see if they can find out more information.</a:t>
            </a:r>
          </a:p>
          <a:p>
            <a:pPr marL="285750" indent="-285750">
              <a:buFont typeface="Arial" panose="020B0604020202020204" pitchFamily="34" charset="0"/>
              <a:buChar char="•"/>
            </a:pPr>
            <a:r>
              <a:rPr lang="en-GB" sz="1400" dirty="0" smtClean="0">
                <a:latin typeface="Segoe UI Light" panose="020B0502040204020203" pitchFamily="34" charset="0"/>
              </a:rPr>
              <a:t>There is a </a:t>
            </a:r>
            <a:r>
              <a:rPr lang="en-GB" sz="1400" b="1" dirty="0" smtClean="0">
                <a:latin typeface="Segoe UI Light" panose="020B0502040204020203" pitchFamily="34" charset="0"/>
              </a:rPr>
              <a:t>match on action </a:t>
            </a:r>
            <a:r>
              <a:rPr lang="en-GB" sz="1400" dirty="0" smtClean="0">
                <a:latin typeface="Segoe UI Light" panose="020B0502040204020203" pitchFamily="34" charset="0"/>
              </a:rPr>
              <a:t>with a button being pressed by a character that is middle aged and dressed in a white shirt showing him a some sort of professional. It matches where he presses the button and an explosion created by </a:t>
            </a:r>
            <a:r>
              <a:rPr lang="en-GB" sz="1400" b="1" dirty="0" smtClean="0">
                <a:latin typeface="Segoe UI Light" panose="020B0502040204020203" pitchFamily="34" charset="0"/>
              </a:rPr>
              <a:t>CGI</a:t>
            </a:r>
            <a:r>
              <a:rPr lang="en-GB" sz="1400" dirty="0" smtClean="0">
                <a:latin typeface="Segoe UI Light" panose="020B0502040204020203" pitchFamily="34" charset="0"/>
              </a:rPr>
              <a:t> appears in a different </a:t>
            </a:r>
            <a:r>
              <a:rPr lang="en-GB" sz="1400" b="1" dirty="0" smtClean="0">
                <a:latin typeface="Segoe UI Light" panose="020B0502040204020203" pitchFamily="34" charset="0"/>
              </a:rPr>
              <a:t>location</a:t>
            </a:r>
            <a:r>
              <a:rPr lang="en-GB" sz="1400" dirty="0" smtClean="0">
                <a:latin typeface="Segoe UI Light" panose="020B0502040204020203" pitchFamily="34" charset="0"/>
              </a:rPr>
              <a:t> to where he currently is.</a:t>
            </a:r>
          </a:p>
          <a:p>
            <a:pPr marL="285750" indent="-285750">
              <a:buFont typeface="Arial" panose="020B0604020202020204" pitchFamily="34" charset="0"/>
              <a:buChar char="•"/>
            </a:pPr>
            <a:r>
              <a:rPr lang="en-GB" sz="1400" dirty="0" smtClean="0">
                <a:latin typeface="Segoe UI Light" panose="020B0502040204020203" pitchFamily="34" charset="0"/>
              </a:rPr>
              <a:t>A title pops up during the </a:t>
            </a:r>
            <a:r>
              <a:rPr lang="en-GB" sz="1400" b="1" dirty="0" smtClean="0">
                <a:latin typeface="Segoe UI Light" panose="020B0502040204020203" pitchFamily="34" charset="0"/>
              </a:rPr>
              <a:t>fast paced cuts </a:t>
            </a:r>
            <a:r>
              <a:rPr lang="en-GB" sz="1400" dirty="0" smtClean="0">
                <a:latin typeface="Segoe UI Light" panose="020B0502040204020203" pitchFamily="34" charset="0"/>
              </a:rPr>
              <a:t>nearer the end of the trailer saying ‘this April’ hinting at the </a:t>
            </a:r>
            <a:r>
              <a:rPr lang="en-GB" sz="1400" b="1" dirty="0" smtClean="0">
                <a:latin typeface="Segoe UI Light" panose="020B0502040204020203" pitchFamily="34" charset="0"/>
              </a:rPr>
              <a:t>release date</a:t>
            </a:r>
            <a:r>
              <a:rPr lang="en-GB" sz="1400" dirty="0" smtClean="0">
                <a:latin typeface="Segoe UI Light" panose="020B0502040204020203" pitchFamily="34" charset="0"/>
              </a:rPr>
              <a:t>, this is common within trailers and I think I would do something similar in my trailer as it makes the trailer look more conventional.</a:t>
            </a:r>
          </a:p>
          <a:p>
            <a:pPr marL="285750" indent="-285750">
              <a:buFont typeface="Arial" panose="020B0604020202020204" pitchFamily="34" charset="0"/>
              <a:buChar char="•"/>
            </a:pPr>
            <a:r>
              <a:rPr lang="en-GB" sz="1400" dirty="0" smtClean="0">
                <a:latin typeface="Segoe UI Light" panose="020B0502040204020203" pitchFamily="34" charset="0"/>
              </a:rPr>
              <a:t>The final film title is the same style as the titles that were popping up during the trailer with the </a:t>
            </a:r>
            <a:r>
              <a:rPr lang="en-GB" sz="1400" b="1" dirty="0" smtClean="0">
                <a:latin typeface="Segoe UI Light" panose="020B0502040204020203" pitchFamily="34" charset="0"/>
              </a:rPr>
              <a:t>serif</a:t>
            </a:r>
            <a:r>
              <a:rPr lang="en-GB" sz="1400" dirty="0" smtClean="0">
                <a:latin typeface="Segoe UI Light" panose="020B0502040204020203" pitchFamily="34" charset="0"/>
              </a:rPr>
              <a:t> </a:t>
            </a:r>
            <a:r>
              <a:rPr lang="en-GB" sz="1400" b="1" dirty="0" smtClean="0">
                <a:latin typeface="Segoe UI Light" panose="020B0502040204020203" pitchFamily="34" charset="0"/>
              </a:rPr>
              <a:t>white</a:t>
            </a:r>
            <a:r>
              <a:rPr lang="en-GB" sz="1400" dirty="0" smtClean="0">
                <a:latin typeface="Segoe UI Light" panose="020B0502040204020203" pitchFamily="34" charset="0"/>
              </a:rPr>
              <a:t> </a:t>
            </a:r>
            <a:r>
              <a:rPr lang="en-GB" sz="1400" b="1" dirty="0" smtClean="0">
                <a:latin typeface="Segoe UI Light" panose="020B0502040204020203" pitchFamily="34" charset="0"/>
              </a:rPr>
              <a:t>font</a:t>
            </a:r>
            <a:r>
              <a:rPr lang="en-GB" sz="1400" dirty="0" smtClean="0">
                <a:latin typeface="Segoe UI Light" panose="020B0502040204020203" pitchFamily="34" charset="0"/>
              </a:rPr>
              <a:t> with red features to it. After the title there is also another clip which teases what is going to happen in the film as it finishes on a </a:t>
            </a:r>
            <a:r>
              <a:rPr lang="en-GB" sz="1400" b="1" dirty="0" smtClean="0">
                <a:latin typeface="Segoe UI Light" panose="020B0502040204020203" pitchFamily="34" charset="0"/>
              </a:rPr>
              <a:t>close up </a:t>
            </a:r>
            <a:r>
              <a:rPr lang="en-GB" sz="1400" dirty="0" smtClean="0">
                <a:latin typeface="Segoe UI Light" panose="020B0502040204020203" pitchFamily="34" charset="0"/>
              </a:rPr>
              <a:t>of a character screaming in fear or something we cannot see. </a:t>
            </a:r>
          </a:p>
          <a:p>
            <a:pPr marL="285750" indent="-285750">
              <a:buFont typeface="Arial" panose="020B0604020202020204" pitchFamily="34" charset="0"/>
              <a:buChar char="•"/>
            </a:pPr>
            <a:r>
              <a:rPr lang="en-GB" sz="1400" dirty="0">
                <a:latin typeface="Segoe UI Light" panose="020B0502040204020203" pitchFamily="34" charset="0"/>
              </a:rPr>
              <a:t>There is a </a:t>
            </a:r>
            <a:r>
              <a:rPr lang="en-GB" sz="1400" b="1" dirty="0">
                <a:latin typeface="Segoe UI Light" panose="020B0502040204020203" pitchFamily="34" charset="0"/>
              </a:rPr>
              <a:t>sound bridge </a:t>
            </a:r>
            <a:r>
              <a:rPr lang="en-GB" sz="1400" dirty="0">
                <a:latin typeface="Segoe UI Light" panose="020B0502040204020203" pitchFamily="34" charset="0"/>
              </a:rPr>
              <a:t>of the previous scream </a:t>
            </a:r>
            <a:r>
              <a:rPr lang="en-GB" sz="1400" dirty="0" smtClean="0">
                <a:latin typeface="Segoe UI Light" panose="020B0502040204020203" pitchFamily="34" charset="0"/>
              </a:rPr>
              <a:t>that continues in the background of the final titles which are </a:t>
            </a:r>
            <a:r>
              <a:rPr lang="en-GB" sz="1400" b="1" dirty="0" smtClean="0">
                <a:latin typeface="Segoe UI Light" panose="020B0502040204020203" pitchFamily="34" charset="0"/>
              </a:rPr>
              <a:t>graphic shots </a:t>
            </a:r>
            <a:r>
              <a:rPr lang="en-GB" sz="1400" dirty="0" smtClean="0">
                <a:latin typeface="Segoe UI Light" panose="020B0502040204020203" pitchFamily="34" charset="0"/>
              </a:rPr>
              <a:t>of the word ‘coming soon’, further </a:t>
            </a:r>
            <a:r>
              <a:rPr lang="en-GB" sz="1400" b="1" dirty="0" smtClean="0">
                <a:latin typeface="Segoe UI Light" panose="020B0502040204020203" pitchFamily="34" charset="0"/>
              </a:rPr>
              <a:t>links</a:t>
            </a:r>
            <a:r>
              <a:rPr lang="en-GB" sz="1400" dirty="0" smtClean="0">
                <a:latin typeface="Segoe UI Light" panose="020B0502040204020203" pitchFamily="34" charset="0"/>
              </a:rPr>
              <a:t> to their social media like their Facebook and the hashtag ‘discoverthescecret’ and the production company logos below it all in a small font.</a:t>
            </a:r>
          </a:p>
          <a:p>
            <a:pPr marL="285750" indent="-285750">
              <a:buFont typeface="Arial" panose="020B0604020202020204" pitchFamily="34" charset="0"/>
              <a:buChar char="•"/>
            </a:pPr>
            <a:endParaRPr lang="en-GB" dirty="0" smtClean="0">
              <a:latin typeface="Segoe UI Light" panose="020B0502040204020203" pitchFamily="34" charset="0"/>
            </a:endParaRPr>
          </a:p>
        </p:txBody>
      </p:sp>
    </p:spTree>
    <p:extLst>
      <p:ext uri="{BB962C8B-B14F-4D97-AF65-F5344CB8AC3E}">
        <p14:creationId xmlns:p14="http://schemas.microsoft.com/office/powerpoint/2010/main" val="3508152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600" y="0"/>
            <a:ext cx="1526400" cy="2226000"/>
          </a:xfrm>
          <a:prstGeom prst="rect">
            <a:avLst/>
          </a:prstGeom>
        </p:spPr>
      </p:pic>
      <p:sp>
        <p:nvSpPr>
          <p:cNvPr id="6" name="Title 1"/>
          <p:cNvSpPr txBox="1">
            <a:spLocks/>
          </p:cNvSpPr>
          <p:nvPr/>
        </p:nvSpPr>
        <p:spPr>
          <a:xfrm>
            <a:off x="-120387" y="103239"/>
            <a:ext cx="3889420"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Microsoft JhengHei" panose="020B0604030504040204" pitchFamily="34" charset="-120"/>
                <a:ea typeface="Microsoft JhengHei" panose="020B0604030504040204" pitchFamily="34" charset="-120"/>
              </a:rPr>
              <a:t>Inception</a:t>
            </a:r>
            <a:endParaRPr lang="en-GB"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
        <p:nvSpPr>
          <p:cNvPr id="7" name="Rectangle 6"/>
          <p:cNvSpPr>
            <a:spLocks noChangeAspect="1"/>
          </p:cNvSpPr>
          <p:nvPr/>
        </p:nvSpPr>
        <p:spPr>
          <a:xfrm>
            <a:off x="0" y="6421382"/>
            <a:ext cx="12192000" cy="447925"/>
          </a:xfrm>
          <a:prstGeom prst="rect">
            <a:avLst/>
          </a:prstGeom>
          <a:solidFill>
            <a:srgbClr val="0B304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a:spLocks/>
          </p:cNvSpPr>
          <p:nvPr/>
        </p:nvSpPr>
        <p:spPr>
          <a:xfrm flipV="1">
            <a:off x="-1200" y="6331744"/>
            <a:ext cx="12193200" cy="89638"/>
          </a:xfrm>
          <a:prstGeom prst="rect">
            <a:avLst/>
          </a:prstGeom>
          <a:solidFill>
            <a:srgbClr val="284B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599313" y="3895853"/>
            <a:ext cx="1592687" cy="369332"/>
          </a:xfrm>
          <a:prstGeom prst="rect">
            <a:avLst/>
          </a:prstGeom>
          <a:noFill/>
        </p:spPr>
        <p:txBody>
          <a:bodyPr wrap="square" rtlCol="0">
            <a:spAutoFit/>
          </a:bodyPr>
          <a:lstStyle/>
          <a:p>
            <a:r>
              <a:rPr lang="en-GB" b="1" dirty="0" smtClean="0">
                <a:solidFill>
                  <a:srgbClr val="DC230F"/>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solidFill>
                <a:srgbClr val="DC230F"/>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0" name="Curved Connector 9"/>
          <p:cNvCxnSpPr>
            <a:stCxn id="9" idx="2"/>
            <a:endCxn id="12" idx="1"/>
          </p:cNvCxnSpPr>
          <p:nvPr/>
        </p:nvCxnSpPr>
        <p:spPr>
          <a:xfrm rot="5400000">
            <a:off x="10588473" y="5052453"/>
            <a:ext cx="1594452" cy="19916"/>
          </a:xfrm>
          <a:prstGeom prst="curvedConnector4">
            <a:avLst>
              <a:gd name="adj1" fmla="val 35195"/>
              <a:gd name="adj2" fmla="val 124782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0" y="652504"/>
            <a:ext cx="10665600" cy="5847755"/>
          </a:xfrm>
          <a:prstGeom prst="rect">
            <a:avLst/>
          </a:prstGeom>
          <a:noFill/>
        </p:spPr>
        <p:txBody>
          <a:bodyPr wrap="square" rtlCol="0">
            <a:spAutoFit/>
          </a:bodyPr>
          <a:lstStyle/>
          <a:p>
            <a:pPr marL="285750" indent="-285750">
              <a:buFont typeface="Arial" panose="020B0604020202020204" pitchFamily="34" charset="0"/>
              <a:buChar char="•"/>
            </a:pPr>
            <a:r>
              <a:rPr lang="en-GB" sz="1680" dirty="0" smtClean="0">
                <a:latin typeface="Segoe UI Light" panose="020B0502040204020203" pitchFamily="34" charset="0"/>
              </a:rPr>
              <a:t>The trailer begins with a </a:t>
            </a:r>
            <a:r>
              <a:rPr lang="en-GB" sz="1680" b="1" dirty="0" smtClean="0">
                <a:latin typeface="Segoe UI Light" panose="020B0502040204020203" pitchFamily="34" charset="0"/>
              </a:rPr>
              <a:t>pleonastic</a:t>
            </a:r>
            <a:r>
              <a:rPr lang="en-GB" sz="1680" dirty="0" smtClean="0">
                <a:latin typeface="Segoe UI Light" panose="020B0502040204020203" pitchFamily="34" charset="0"/>
              </a:rPr>
              <a:t> low pitch sound, this is to catch the audience’s attention as it would probably shock them if it was to happen in a cinema. There is then a </a:t>
            </a:r>
            <a:r>
              <a:rPr lang="en-GB" sz="1680" b="1" dirty="0" smtClean="0">
                <a:latin typeface="Segoe UI Light" panose="020B0502040204020203" pitchFamily="34" charset="0"/>
              </a:rPr>
              <a:t>mid shot </a:t>
            </a:r>
            <a:r>
              <a:rPr lang="en-GB" sz="1680" dirty="0" smtClean="0">
                <a:latin typeface="Segoe UI Light" panose="020B0502040204020203" pitchFamily="34" charset="0"/>
              </a:rPr>
              <a:t>that gives an idea of what the main character is like through showing his </a:t>
            </a:r>
            <a:r>
              <a:rPr lang="en-GB" sz="1680" b="1" dirty="0" smtClean="0">
                <a:latin typeface="Segoe UI Light" panose="020B0502040204020203" pitchFamily="34" charset="0"/>
              </a:rPr>
              <a:t>costume</a:t>
            </a:r>
            <a:r>
              <a:rPr lang="en-GB" sz="1680" dirty="0" smtClean="0">
                <a:latin typeface="Segoe UI Light" panose="020B0502040204020203" pitchFamily="34" charset="0"/>
              </a:rPr>
              <a:t>, a suit, and the </a:t>
            </a:r>
            <a:r>
              <a:rPr lang="en-GB" sz="1680" b="1" dirty="0" smtClean="0">
                <a:latin typeface="Segoe UI Light" panose="020B0502040204020203" pitchFamily="34" charset="0"/>
              </a:rPr>
              <a:t>prop</a:t>
            </a:r>
            <a:r>
              <a:rPr lang="en-GB" sz="1680" dirty="0" smtClean="0">
                <a:latin typeface="Segoe UI Light" panose="020B0502040204020203" pitchFamily="34" charset="0"/>
              </a:rPr>
              <a:t> of a gun. This tells us he is probably going to be some sort of professional assassin sort of character. A </a:t>
            </a:r>
            <a:r>
              <a:rPr lang="en-GB" sz="1680" b="1" dirty="0" smtClean="0">
                <a:latin typeface="Segoe UI Light" panose="020B0502040204020203" pitchFamily="34" charset="0"/>
              </a:rPr>
              <a:t>title</a:t>
            </a:r>
            <a:r>
              <a:rPr lang="en-GB" sz="1680" dirty="0" smtClean="0">
                <a:latin typeface="Segoe UI Light" panose="020B0502040204020203" pitchFamily="34" charset="0"/>
              </a:rPr>
              <a:t> then pops up saying ‘The extractor’ explaining his role within his group.</a:t>
            </a:r>
          </a:p>
          <a:p>
            <a:pPr marL="285750" indent="-285750">
              <a:buFont typeface="Arial" panose="020B0604020202020204" pitchFamily="34" charset="0"/>
              <a:buChar char="•"/>
            </a:pPr>
            <a:r>
              <a:rPr lang="en-GB" sz="1680" dirty="0" smtClean="0">
                <a:latin typeface="Segoe UI Light" panose="020B0502040204020203" pitchFamily="34" charset="0"/>
              </a:rPr>
              <a:t>There is then the mentor that is introduced through the dialogue ‘I never taught you to be a thief’, by using the word taught it shows us that he was the one to guide him to be a professional.</a:t>
            </a:r>
          </a:p>
          <a:p>
            <a:pPr marL="285750" indent="-285750">
              <a:buFont typeface="Arial" panose="020B0604020202020204" pitchFamily="34" charset="0"/>
              <a:buChar char="•"/>
            </a:pPr>
            <a:r>
              <a:rPr lang="en-GB" sz="1680" dirty="0" smtClean="0">
                <a:latin typeface="Segoe UI Light" panose="020B0502040204020203" pitchFamily="34" charset="0"/>
              </a:rPr>
              <a:t>13 seconds into the trailer there is a </a:t>
            </a:r>
            <a:r>
              <a:rPr lang="en-GB" sz="1680" b="1" dirty="0" smtClean="0">
                <a:latin typeface="Segoe UI Light" panose="020B0502040204020203" pitchFamily="34" charset="0"/>
              </a:rPr>
              <a:t>long shot </a:t>
            </a:r>
            <a:r>
              <a:rPr lang="en-GB" sz="1680" dirty="0" smtClean="0">
                <a:latin typeface="Segoe UI Light" panose="020B0502040204020203" pitchFamily="34" charset="0"/>
              </a:rPr>
              <a:t>of unknown characters frozen floating which illustrates that in the film there is going to be something supernatural to it, this along with the narration in the background talking about dreams gives us an idea of the focus of the film.</a:t>
            </a:r>
          </a:p>
          <a:p>
            <a:pPr marL="285750" indent="-285750">
              <a:buFont typeface="Arial" panose="020B0604020202020204" pitchFamily="34" charset="0"/>
              <a:buChar char="•"/>
            </a:pPr>
            <a:r>
              <a:rPr lang="en-GB" sz="1680" dirty="0" smtClean="0">
                <a:latin typeface="Segoe UI Light" panose="020B0502040204020203" pitchFamily="34" charset="0"/>
              </a:rPr>
              <a:t>Another </a:t>
            </a:r>
            <a:r>
              <a:rPr lang="en-GB" sz="1680" b="1" dirty="0" smtClean="0">
                <a:latin typeface="Segoe UI Light" panose="020B0502040204020203" pitchFamily="34" charset="0"/>
              </a:rPr>
              <a:t>title</a:t>
            </a:r>
            <a:r>
              <a:rPr lang="en-GB" sz="1680" dirty="0" smtClean="0">
                <a:latin typeface="Segoe UI Light" panose="020B0502040204020203" pitchFamily="34" charset="0"/>
              </a:rPr>
              <a:t> then pops up say ‘the point man’, this then cross cuts straight to a character who we now know is known as ‘the point man’. They then explain what a ‘kick’ is an whilst they are doing so they are able to show </a:t>
            </a:r>
            <a:r>
              <a:rPr lang="en-GB" sz="1680" b="1" dirty="0" smtClean="0">
                <a:latin typeface="Segoe UI Light" panose="020B0502040204020203" pitchFamily="34" charset="0"/>
              </a:rPr>
              <a:t>stunts</a:t>
            </a:r>
            <a:r>
              <a:rPr lang="en-GB" sz="1680" dirty="0" smtClean="0">
                <a:latin typeface="Segoe UI Light" panose="020B0502040204020203" pitchFamily="34" charset="0"/>
              </a:rPr>
              <a:t> in the film that twist reality with people falling upwards or sideways.</a:t>
            </a:r>
          </a:p>
          <a:p>
            <a:pPr marL="285750" indent="-285750">
              <a:buFont typeface="Arial" panose="020B0604020202020204" pitchFamily="34" charset="0"/>
              <a:buChar char="•"/>
            </a:pPr>
            <a:r>
              <a:rPr lang="en-GB" sz="1680" dirty="0" smtClean="0">
                <a:latin typeface="Segoe UI Light" panose="020B0502040204020203" pitchFamily="34" charset="0"/>
              </a:rPr>
              <a:t>One of the sidekicks in the film have the stereotypical traits of a </a:t>
            </a:r>
            <a:r>
              <a:rPr lang="en-GB" sz="1680" b="1" dirty="0" smtClean="0">
                <a:latin typeface="Segoe UI Light" panose="020B0502040204020203" pitchFamily="34" charset="0"/>
              </a:rPr>
              <a:t>sidekick</a:t>
            </a:r>
            <a:r>
              <a:rPr lang="en-GB" sz="1680" dirty="0" smtClean="0">
                <a:latin typeface="Segoe UI Light" panose="020B0502040204020203" pitchFamily="34" charset="0"/>
              </a:rPr>
              <a:t> like being smart but not as smart as the main protagonist. The only thing that isn’t stereotypical about the character is the fact she is female.</a:t>
            </a:r>
          </a:p>
          <a:p>
            <a:pPr marL="285750" indent="-285750">
              <a:buFont typeface="Arial" panose="020B0604020202020204" pitchFamily="34" charset="0"/>
              <a:buChar char="•"/>
            </a:pPr>
            <a:r>
              <a:rPr lang="en-GB" sz="1680" b="1" dirty="0" smtClean="0">
                <a:latin typeface="Segoe UI Light" panose="020B0502040204020203" pitchFamily="34" charset="0"/>
              </a:rPr>
              <a:t>Special effects </a:t>
            </a:r>
            <a:r>
              <a:rPr lang="en-GB" sz="1680" dirty="0" smtClean="0">
                <a:latin typeface="Segoe UI Light" panose="020B0502040204020203" pitchFamily="34" charset="0"/>
              </a:rPr>
              <a:t>are used a lot in this trailer, this gives an idea of what they are going to</a:t>
            </a:r>
            <a:br>
              <a:rPr lang="en-GB" sz="1680" dirty="0" smtClean="0">
                <a:latin typeface="Segoe UI Light" panose="020B0502040204020203" pitchFamily="34" charset="0"/>
              </a:rPr>
            </a:br>
            <a:r>
              <a:rPr lang="en-GB" sz="1680" dirty="0" smtClean="0">
                <a:latin typeface="Segoe UI Light" panose="020B0502040204020203" pitchFamily="34" charset="0"/>
              </a:rPr>
              <a:t>be like in the film which is extremely ambitious with effects like the street folding in on</a:t>
            </a:r>
            <a:br>
              <a:rPr lang="en-GB" sz="1680" dirty="0" smtClean="0">
                <a:latin typeface="Segoe UI Light" panose="020B0502040204020203" pitchFamily="34" charset="0"/>
              </a:rPr>
            </a:br>
            <a:r>
              <a:rPr lang="en-GB" sz="1680" dirty="0" smtClean="0">
                <a:latin typeface="Segoe UI Light" panose="020B0502040204020203" pitchFamily="34" charset="0"/>
              </a:rPr>
              <a:t>itself. Slow motion is also used very often to emphasise some of the effects</a:t>
            </a:r>
          </a:p>
          <a:p>
            <a:pPr marL="285750" indent="-285750">
              <a:buFont typeface="Arial" panose="020B0604020202020204" pitchFamily="34" charset="0"/>
              <a:buChar char="•"/>
            </a:pPr>
            <a:r>
              <a:rPr lang="en-GB" sz="1680" dirty="0" smtClean="0">
                <a:latin typeface="Segoe UI Light" panose="020B0502040204020203" pitchFamily="34" charset="0"/>
              </a:rPr>
              <a:t>There is a </a:t>
            </a:r>
            <a:r>
              <a:rPr lang="en-GB" sz="1680" b="1" dirty="0" smtClean="0">
                <a:latin typeface="Segoe UI Light" panose="020B0502040204020203" pitchFamily="34" charset="0"/>
              </a:rPr>
              <a:t>high angle shot </a:t>
            </a:r>
            <a:r>
              <a:rPr lang="en-GB" sz="1680" dirty="0" smtClean="0">
                <a:latin typeface="Segoe UI Light" panose="020B0502040204020203" pitchFamily="34" charset="0"/>
              </a:rPr>
              <a:t>at one point which </a:t>
            </a:r>
            <a:r>
              <a:rPr lang="en-GB" sz="1680" b="1" dirty="0" smtClean="0">
                <a:latin typeface="Segoe UI Light" panose="020B0502040204020203" pitchFamily="34" charset="0"/>
              </a:rPr>
              <a:t>pedestals</a:t>
            </a:r>
            <a:r>
              <a:rPr lang="en-GB" sz="1680" dirty="0" smtClean="0">
                <a:latin typeface="Segoe UI Light" panose="020B0502040204020203" pitchFamily="34" charset="0"/>
              </a:rPr>
              <a:t> downwards whilst tilting to </a:t>
            </a:r>
            <a:r>
              <a:rPr lang="en-GB" sz="1680" dirty="0">
                <a:latin typeface="Segoe UI Light" panose="020B0502040204020203" pitchFamily="34" charset="0"/>
              </a:rPr>
              <a:t/>
            </a:r>
            <a:br>
              <a:rPr lang="en-GB" sz="1680" dirty="0">
                <a:latin typeface="Segoe UI Light" panose="020B0502040204020203" pitchFamily="34" charset="0"/>
              </a:rPr>
            </a:br>
            <a:r>
              <a:rPr lang="en-GB" sz="1680" dirty="0" smtClean="0">
                <a:latin typeface="Segoe UI Light" panose="020B0502040204020203" pitchFamily="34" charset="0"/>
              </a:rPr>
              <a:t>keep the character being held over the stairs in the shot. This makes the danger that </a:t>
            </a:r>
            <a:r>
              <a:rPr lang="en-GB" sz="1680" dirty="0">
                <a:latin typeface="Segoe UI Light" panose="020B0502040204020203" pitchFamily="34" charset="0"/>
              </a:rPr>
              <a:t/>
            </a:r>
            <a:br>
              <a:rPr lang="en-GB" sz="1680" dirty="0">
                <a:latin typeface="Segoe UI Light" panose="020B0502040204020203" pitchFamily="34" charset="0"/>
              </a:rPr>
            </a:br>
            <a:r>
              <a:rPr lang="en-GB" sz="1680" dirty="0" smtClean="0">
                <a:latin typeface="Segoe UI Light" panose="020B0502040204020203" pitchFamily="34" charset="0"/>
              </a:rPr>
              <a:t>the character is in much more exaggerated and gives us an idea of how far down it is going to be and could make the audience feel the Acrophobia</a:t>
            </a:r>
            <a:r>
              <a:rPr lang="en-GB" sz="1620" dirty="0" smtClean="0">
                <a:latin typeface="Segoe UI Light" panose="020B0502040204020203" pitchFamily="34" charset="0"/>
              </a:rPr>
              <a:t>.</a:t>
            </a:r>
          </a:p>
        </p:txBody>
      </p:sp>
      <p:pic>
        <p:nvPicPr>
          <p:cNvPr id="12" name="Picture 11">
            <a:hlinkClick r:id="rId3"/>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085" b="90259" l="333" r="98778">
                        <a14:backgroundMark x1="40333" y1="86017" x2="55111" y2="86410"/>
                        <a14:backgroundMark x1="79111" y1="82168" x2="59444" y2="84446"/>
                        <a14:backgroundMark x1="39222" y1="83346" x2="24444" y2="83346"/>
                        <a14:backgroundMark x1="66000" y1="79419" x2="66000" y2="79419"/>
                        <a14:backgroundMark x1="61667" y1="78712" x2="61667" y2="78712"/>
                        <a14:backgroundMark x1="42000" y1="78712" x2="42000" y2="79104"/>
                        <a14:backgroundMark x1="21222" y1="65515" x2="16333" y2="63629"/>
                      </a14:backgroundRemoval>
                    </a14:imgEffect>
                  </a14:imgLayer>
                </a14:imgProps>
              </a:ext>
              <a:ext uri="{28A0092B-C50C-407E-A947-70E740481C1C}">
                <a14:useLocalDpi xmlns:a14="http://schemas.microsoft.com/office/drawing/2010/main" val="0"/>
              </a:ext>
            </a:extLst>
          </a:blip>
          <a:srcRect t="2931" b="15286"/>
          <a:stretch/>
        </p:blipFill>
        <p:spPr>
          <a:xfrm>
            <a:off x="11375741" y="5387530"/>
            <a:ext cx="816259" cy="944214"/>
          </a:xfrm>
          <a:prstGeom prst="rect">
            <a:avLst/>
          </a:prstGeom>
        </p:spPr>
      </p:pic>
      <p:pic>
        <p:nvPicPr>
          <p:cNvPr id="2" name="Picture 1"/>
          <p:cNvPicPr>
            <a:picLocks noChangeAspect="1"/>
          </p:cNvPicPr>
          <p:nvPr/>
        </p:nvPicPr>
        <p:blipFill rotWithShape="1">
          <a:blip r:embed="rId6"/>
          <a:srcRect l="288" t="29779" r="38040" b="35831"/>
          <a:stretch/>
        </p:blipFill>
        <p:spPr>
          <a:xfrm>
            <a:off x="8029758" y="4528868"/>
            <a:ext cx="2635242" cy="1067087"/>
          </a:xfrm>
          <a:prstGeom prst="rect">
            <a:avLst/>
          </a:prstGeom>
        </p:spPr>
      </p:pic>
    </p:spTree>
    <p:extLst>
      <p:ext uri="{BB962C8B-B14F-4D97-AF65-F5344CB8AC3E}">
        <p14:creationId xmlns:p14="http://schemas.microsoft.com/office/powerpoint/2010/main" val="241020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351130" y="3151199"/>
            <a:ext cx="1758190" cy="369332"/>
          </a:xfrm>
          <a:prstGeom prst="rect">
            <a:avLst/>
          </a:prstGeom>
          <a:solidFill>
            <a:schemeClr val="bg1"/>
          </a:solidFill>
        </p:spPr>
        <p:txBody>
          <a:bodyPr wrap="square" rtlCol="0">
            <a:spAutoFit/>
          </a:bodyPr>
          <a:lstStyle/>
          <a:p>
            <a:pPr algn="ctr"/>
            <a:r>
              <a:rPr lang="en-GB" b="1" dirty="0" smtClean="0">
                <a:ln w="19050">
                  <a:noFill/>
                </a:ln>
                <a:solidFill>
                  <a:srgbClr val="FF0000"/>
                </a:solidFill>
                <a:effectLst>
                  <a:glow rad="241300">
                    <a:srgbClr val="C50119">
                      <a:alpha val="21000"/>
                    </a:srgbClr>
                  </a:glow>
                </a:effectLst>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solidFill>
                <a:srgbClr val="FF0000"/>
              </a:solidFill>
              <a:effectLst>
                <a:glow rad="241300">
                  <a:srgbClr val="C50119">
                    <a:alpha val="21000"/>
                  </a:srgbClr>
                </a:glow>
              </a:effectLst>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0" y="0"/>
            <a:ext cx="2330245"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rPr>
              <a:t>Horns</a:t>
            </a:r>
            <a:endParaRPr lang="en-GB" dirty="0">
              <a:solidFill>
                <a:schemeClr val="tx1">
                  <a:lumMod val="75000"/>
                  <a:lumOff val="25000"/>
                </a:schemeClr>
              </a:solidFill>
            </a:endParaRPr>
          </a:p>
        </p:txBody>
      </p:sp>
      <p:sp>
        <p:nvSpPr>
          <p:cNvPr id="6" name="Rectangle 5"/>
          <p:cNvSpPr/>
          <p:nvPr/>
        </p:nvSpPr>
        <p:spPr>
          <a:xfrm>
            <a:off x="0" y="6434962"/>
            <a:ext cx="12192000" cy="447925"/>
          </a:xfrm>
          <a:prstGeom prst="rect">
            <a:avLst/>
          </a:prstGeom>
          <a:solidFill>
            <a:srgbClr val="25242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6345265"/>
            <a:ext cx="12192000" cy="117452"/>
          </a:xfrm>
          <a:prstGeom prst="rect">
            <a:avLst/>
          </a:prstGeom>
          <a:solidFill>
            <a:srgbClr val="3939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Curved Connector 10"/>
          <p:cNvCxnSpPr>
            <a:stCxn id="10" idx="2"/>
            <a:endCxn id="16" idx="0"/>
          </p:cNvCxnSpPr>
          <p:nvPr/>
        </p:nvCxnSpPr>
        <p:spPr>
          <a:xfrm rot="16200000" flipH="1">
            <a:off x="10757031" y="3993724"/>
            <a:ext cx="1257648" cy="311261"/>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p:cNvPicPr>
          <p:nvPr/>
        </p:nvPicPr>
        <p:blipFill>
          <a:blip r:embed="rId2"/>
          <a:stretch>
            <a:fillRect/>
          </a:stretch>
        </p:blipFill>
        <p:spPr>
          <a:xfrm>
            <a:off x="10665600" y="0"/>
            <a:ext cx="1526400" cy="2224800"/>
          </a:xfrm>
          <a:prstGeom prst="rect">
            <a:avLst/>
          </a:prstGeom>
        </p:spPr>
      </p:pic>
      <p:pic>
        <p:nvPicPr>
          <p:cNvPr id="16" name="Picture 15">
            <a:hlinkClick r:id="rId3"/>
          </p:cNvPr>
          <p:cNvPicPr>
            <a:picLocks noChangeAspect="1"/>
          </p:cNvPicPr>
          <p:nvPr/>
        </p:nvPicPr>
        <p:blipFill>
          <a:blip r:embed="rId4"/>
          <a:stretch>
            <a:fillRect/>
          </a:stretch>
        </p:blipFill>
        <p:spPr>
          <a:xfrm>
            <a:off x="10973651" y="4778179"/>
            <a:ext cx="1135669" cy="1684538"/>
          </a:xfrm>
          <a:prstGeom prst="rect">
            <a:avLst/>
          </a:prstGeom>
        </p:spPr>
      </p:pic>
      <p:sp>
        <p:nvSpPr>
          <p:cNvPr id="18" name="TextBox 17"/>
          <p:cNvSpPr txBox="1"/>
          <p:nvPr/>
        </p:nvSpPr>
        <p:spPr>
          <a:xfrm>
            <a:off x="-15360" y="667252"/>
            <a:ext cx="10665600" cy="5964710"/>
          </a:xfrm>
          <a:prstGeom prst="rect">
            <a:avLst/>
          </a:prstGeom>
          <a:noFill/>
        </p:spPr>
        <p:txBody>
          <a:bodyPr wrap="square" rtlCol="0">
            <a:spAutoFit/>
          </a:bodyPr>
          <a:lstStyle/>
          <a:p>
            <a:pPr marL="285750" indent="-285750">
              <a:buFont typeface="Arial" panose="020B0604020202020204" pitchFamily="34" charset="0"/>
              <a:buChar char="•"/>
            </a:pPr>
            <a:r>
              <a:rPr lang="en-GB" sz="1680" dirty="0" smtClean="0">
                <a:latin typeface="Segoe UI Light" panose="020B0502040204020203" pitchFamily="34" charset="0"/>
              </a:rPr>
              <a:t>The first sound we hear is the </a:t>
            </a:r>
            <a:r>
              <a:rPr lang="en-GB" sz="1680" b="1" dirty="0" smtClean="0">
                <a:latin typeface="Segoe UI Light" panose="020B0502040204020203" pitchFamily="34" charset="0"/>
              </a:rPr>
              <a:t>non-diegetic </a:t>
            </a:r>
            <a:r>
              <a:rPr lang="en-GB" sz="1680" dirty="0" smtClean="0">
                <a:latin typeface="Segoe UI Light" panose="020B0502040204020203" pitchFamily="34" charset="0"/>
              </a:rPr>
              <a:t>sound of a guitar, this is often used to portray a happy </a:t>
            </a:r>
            <a:r>
              <a:rPr lang="en-GB" sz="1680" b="1" dirty="0" smtClean="0">
                <a:latin typeface="Segoe UI Light" panose="020B0502040204020203" pitchFamily="34" charset="0"/>
              </a:rPr>
              <a:t>tone</a:t>
            </a:r>
            <a:r>
              <a:rPr lang="en-GB" sz="1680" dirty="0" smtClean="0">
                <a:latin typeface="Segoe UI Light" panose="020B0502040204020203" pitchFamily="34" charset="0"/>
              </a:rPr>
              <a:t> to the audience. This sound linked with the camera shot of two people kissing gives the impression to the audience that the film is going to be of the romance sort of genre. This is a kind of </a:t>
            </a:r>
            <a:r>
              <a:rPr lang="en-GB" sz="1680" b="1" dirty="0" smtClean="0">
                <a:latin typeface="Segoe UI Light" panose="020B0502040204020203" pitchFamily="34" charset="0"/>
              </a:rPr>
              <a:t>snare</a:t>
            </a:r>
            <a:r>
              <a:rPr lang="en-GB" sz="1680" dirty="0" smtClean="0">
                <a:latin typeface="Segoe UI Light" panose="020B0502040204020203" pitchFamily="34" charset="0"/>
              </a:rPr>
              <a:t> under the </a:t>
            </a:r>
            <a:r>
              <a:rPr lang="en-GB" sz="1680" b="1" dirty="0" smtClean="0">
                <a:latin typeface="Segoe UI Light" panose="020B0502040204020203" pitchFamily="34" charset="0"/>
              </a:rPr>
              <a:t>hermeneutic code </a:t>
            </a:r>
            <a:r>
              <a:rPr lang="en-GB" sz="1680" dirty="0" smtClean="0">
                <a:latin typeface="Segoe UI Light" panose="020B0502040204020203" pitchFamily="34" charset="0"/>
              </a:rPr>
              <a:t>as it avoids the truth that the </a:t>
            </a:r>
            <a:r>
              <a:rPr lang="en-GB" sz="1680" b="1" dirty="0" smtClean="0">
                <a:latin typeface="Segoe UI Light" panose="020B0502040204020203" pitchFamily="34" charset="0"/>
              </a:rPr>
              <a:t>genre</a:t>
            </a:r>
            <a:r>
              <a:rPr lang="en-GB" sz="1680" dirty="0" smtClean="0">
                <a:latin typeface="Segoe UI Light" panose="020B0502040204020203" pitchFamily="34" charset="0"/>
              </a:rPr>
              <a:t> is more of a thriller.</a:t>
            </a:r>
          </a:p>
          <a:p>
            <a:pPr marL="285750" indent="-285750">
              <a:buFont typeface="Arial" panose="020B0604020202020204" pitchFamily="34" charset="0"/>
              <a:buChar char="•"/>
            </a:pPr>
            <a:r>
              <a:rPr lang="en-GB" sz="1680" dirty="0" smtClean="0">
                <a:latin typeface="Segoe UI Light" panose="020B0502040204020203" pitchFamily="34" charset="0"/>
              </a:rPr>
              <a:t>There is then a shot of the main character laying with his girlfriend then as she says ‘just love me for the rest of mine’ there is a transition that is made to look as though the </a:t>
            </a:r>
            <a:r>
              <a:rPr lang="en-GB" sz="1680" b="1" dirty="0" smtClean="0">
                <a:latin typeface="Segoe UI Light" panose="020B0502040204020203" pitchFamily="34" charset="0"/>
              </a:rPr>
              <a:t>camera</a:t>
            </a:r>
            <a:r>
              <a:rPr lang="en-GB" sz="1680" dirty="0" smtClean="0">
                <a:latin typeface="Segoe UI Light" panose="020B0502040204020203" pitchFamily="34" charset="0"/>
              </a:rPr>
              <a:t> </a:t>
            </a:r>
            <a:r>
              <a:rPr lang="en-GB" sz="1680" b="1" dirty="0" smtClean="0">
                <a:latin typeface="Segoe UI Light" panose="020B0502040204020203" pitchFamily="34" charset="0"/>
              </a:rPr>
              <a:t>pedestals</a:t>
            </a:r>
            <a:r>
              <a:rPr lang="en-GB" sz="1680" dirty="0" smtClean="0">
                <a:latin typeface="Segoe UI Light" panose="020B0502040204020203" pitchFamily="34" charset="0"/>
              </a:rPr>
              <a:t> down to the underground. As the transition finishes there is a </a:t>
            </a:r>
            <a:r>
              <a:rPr lang="en-GB" sz="1680" b="1" dirty="0" smtClean="0">
                <a:latin typeface="Segoe UI Light" panose="020B0502040204020203" pitchFamily="34" charset="0"/>
              </a:rPr>
              <a:t>mid shot </a:t>
            </a:r>
            <a:r>
              <a:rPr lang="en-GB" sz="1680" dirty="0" smtClean="0">
                <a:latin typeface="Segoe UI Light" panose="020B0502040204020203" pitchFamily="34" charset="0"/>
              </a:rPr>
              <a:t>of the character laying with everything flipped upside down, the colour is </a:t>
            </a:r>
            <a:r>
              <a:rPr lang="en-GB" sz="1680" b="1" dirty="0" smtClean="0">
                <a:latin typeface="Segoe UI Light" panose="020B0502040204020203" pitchFamily="34" charset="0"/>
              </a:rPr>
              <a:t>desaturated</a:t>
            </a:r>
            <a:r>
              <a:rPr lang="en-GB" sz="1680" dirty="0" smtClean="0">
                <a:latin typeface="Segoe UI Light" panose="020B0502040204020203" pitchFamily="34" charset="0"/>
              </a:rPr>
              <a:t> in post production and the </a:t>
            </a:r>
            <a:r>
              <a:rPr lang="en-GB" sz="1680" b="1" dirty="0" smtClean="0">
                <a:latin typeface="Segoe UI Light" panose="020B0502040204020203" pitchFamily="34" charset="0"/>
              </a:rPr>
              <a:t>prop</a:t>
            </a:r>
            <a:r>
              <a:rPr lang="en-GB" sz="1680" dirty="0" smtClean="0">
                <a:latin typeface="Segoe UI Light" panose="020B0502040204020203" pitchFamily="34" charset="0"/>
              </a:rPr>
              <a:t> of alcohol, this is done to show the other ‘darker’ side to him.</a:t>
            </a:r>
          </a:p>
          <a:p>
            <a:pPr marL="285750" indent="-285750">
              <a:buFont typeface="Arial" panose="020B0604020202020204" pitchFamily="34" charset="0"/>
              <a:buChar char="•"/>
            </a:pPr>
            <a:r>
              <a:rPr lang="en-GB" sz="1680" dirty="0" smtClean="0">
                <a:latin typeface="Segoe UI Light" panose="020B0502040204020203" pitchFamily="34" charset="0"/>
              </a:rPr>
              <a:t>There are then two of the production company </a:t>
            </a:r>
            <a:r>
              <a:rPr lang="en-GB" sz="1680" b="1" dirty="0" smtClean="0">
                <a:latin typeface="Segoe UI Light" panose="020B0502040204020203" pitchFamily="34" charset="0"/>
              </a:rPr>
              <a:t>logos </a:t>
            </a:r>
            <a:r>
              <a:rPr lang="en-GB" sz="1680" dirty="0" smtClean="0">
                <a:latin typeface="Segoe UI Light" panose="020B0502040204020203" pitchFamily="34" charset="0"/>
              </a:rPr>
              <a:t>that are </a:t>
            </a:r>
            <a:r>
              <a:rPr lang="en-GB" sz="1680" b="1" dirty="0" smtClean="0">
                <a:latin typeface="Segoe UI Light" panose="020B0502040204020203" pitchFamily="34" charset="0"/>
              </a:rPr>
              <a:t>animated</a:t>
            </a:r>
            <a:r>
              <a:rPr lang="en-GB" sz="1680" dirty="0" smtClean="0">
                <a:latin typeface="Segoe UI Light" panose="020B0502040204020203" pitchFamily="34" charset="0"/>
              </a:rPr>
              <a:t> to match with the </a:t>
            </a:r>
            <a:r>
              <a:rPr lang="en-GB" sz="1680" b="1" dirty="0" smtClean="0">
                <a:latin typeface="Segoe UI Light" panose="020B0502040204020203" pitchFamily="34" charset="0"/>
              </a:rPr>
              <a:t>synchronous</a:t>
            </a:r>
            <a:r>
              <a:rPr lang="en-GB" sz="1680" dirty="0" smtClean="0">
                <a:latin typeface="Segoe UI Light" panose="020B0502040204020203" pitchFamily="34" charset="0"/>
              </a:rPr>
              <a:t> sound of the guitar, they are also near the start of the trailer, I have found that this is common in trailers and I think I would take inspiration and make sure my company logo is shown near the beginning of my trailer.</a:t>
            </a:r>
          </a:p>
          <a:p>
            <a:pPr marL="285750" indent="-285750">
              <a:buFont typeface="Arial" panose="020B0604020202020204" pitchFamily="34" charset="0"/>
              <a:buChar char="•"/>
            </a:pPr>
            <a:r>
              <a:rPr lang="en-GB" sz="1680" dirty="0" smtClean="0">
                <a:latin typeface="Segoe UI Light" panose="020B0502040204020203" pitchFamily="34" charset="0"/>
              </a:rPr>
              <a:t>The </a:t>
            </a:r>
            <a:r>
              <a:rPr lang="en-GB" sz="1680" b="1" dirty="0" smtClean="0">
                <a:latin typeface="Segoe UI Light" panose="020B0502040204020203" pitchFamily="34" charset="0"/>
              </a:rPr>
              <a:t>transition</a:t>
            </a:r>
            <a:r>
              <a:rPr lang="en-GB" sz="1680" dirty="0" smtClean="0">
                <a:latin typeface="Segoe UI Light" panose="020B0502040204020203" pitchFamily="34" charset="0"/>
              </a:rPr>
              <a:t> of fade from black is also used to skip the less important parts and just show one clip of him leaving his house, fade from black then a clip of him at his car being harassed by the protestors.</a:t>
            </a:r>
          </a:p>
          <a:p>
            <a:pPr marL="285750" indent="-285750">
              <a:buFont typeface="Arial" panose="020B0604020202020204" pitchFamily="34" charset="0"/>
              <a:buChar char="•"/>
            </a:pPr>
            <a:r>
              <a:rPr lang="en-GB" sz="1680" dirty="0" smtClean="0">
                <a:latin typeface="Segoe UI Light" panose="020B0502040204020203" pitchFamily="34" charset="0"/>
              </a:rPr>
              <a:t>The </a:t>
            </a:r>
            <a:r>
              <a:rPr lang="en-GB" sz="1680" b="1" dirty="0" smtClean="0">
                <a:latin typeface="Segoe UI Light" panose="020B0502040204020203" pitchFamily="34" charset="0"/>
              </a:rPr>
              <a:t>titles</a:t>
            </a:r>
            <a:r>
              <a:rPr lang="en-GB" sz="1680" dirty="0" smtClean="0">
                <a:latin typeface="Segoe UI Light" panose="020B0502040204020203" pitchFamily="34" charset="0"/>
              </a:rPr>
              <a:t> are then made to look almost evil with a red background which has </a:t>
            </a:r>
            <a:r>
              <a:rPr lang="en-GB" sz="1680" b="1" dirty="0" smtClean="0">
                <a:latin typeface="Segoe UI Light" panose="020B0502040204020203" pitchFamily="34" charset="0"/>
              </a:rPr>
              <a:t>connotations</a:t>
            </a:r>
            <a:r>
              <a:rPr lang="en-GB" sz="1680" dirty="0" smtClean="0">
                <a:latin typeface="Segoe UI Light" panose="020B0502040204020203" pitchFamily="34" charset="0"/>
              </a:rPr>
              <a:t> of blood and death. There is </a:t>
            </a:r>
            <a:r>
              <a:rPr lang="en-GB" sz="1680" b="1" dirty="0" smtClean="0">
                <a:latin typeface="Segoe UI Light" panose="020B0502040204020203" pitchFamily="34" charset="0"/>
              </a:rPr>
              <a:t>synchronous</a:t>
            </a:r>
            <a:r>
              <a:rPr lang="en-GB" sz="1680" dirty="0" smtClean="0">
                <a:latin typeface="Segoe UI Light" panose="020B0502040204020203" pitchFamily="34" charset="0"/>
              </a:rPr>
              <a:t> sound with the title appearing and the sound of a cymbal from a drum.</a:t>
            </a:r>
          </a:p>
          <a:p>
            <a:pPr marL="285750" indent="-285750">
              <a:buFont typeface="Arial" panose="020B0604020202020204" pitchFamily="34" charset="0"/>
              <a:buChar char="•"/>
            </a:pPr>
            <a:r>
              <a:rPr lang="en-GB" sz="1620" dirty="0" smtClean="0">
                <a:latin typeface="Segoe UI Light" panose="020B0502040204020203" pitchFamily="34" charset="0"/>
              </a:rPr>
              <a:t>More instruments are slowly introduced throughout the trailer as it gets more intense and action packed. As well as this there are lots of </a:t>
            </a:r>
            <a:r>
              <a:rPr lang="en-GB" sz="1620" b="1" dirty="0" smtClean="0">
                <a:latin typeface="Segoe UI Light" panose="020B0502040204020203" pitchFamily="34" charset="0"/>
              </a:rPr>
              <a:t>faced paced cuts </a:t>
            </a:r>
            <a:r>
              <a:rPr lang="en-GB" sz="1620" dirty="0" smtClean="0">
                <a:latin typeface="Segoe UI Light" panose="020B0502040204020203" pitchFamily="34" charset="0"/>
              </a:rPr>
              <a:t>edited in, this is to make the audience believe that the film has a lot of action.</a:t>
            </a:r>
          </a:p>
          <a:p>
            <a:pPr marL="3486150" lvl="7" indent="-285750">
              <a:buFont typeface="Arial" panose="020B0604020202020204" pitchFamily="34" charset="0"/>
              <a:buChar char="•"/>
            </a:pPr>
            <a:r>
              <a:rPr lang="en-GB" sz="1620" dirty="0" smtClean="0">
                <a:latin typeface="Segoe UI Light" panose="020B0502040204020203" pitchFamily="34" charset="0"/>
              </a:rPr>
              <a:t>For the titles of the actors and actresses, the background for them represents their character, for example in the one for Daniel Radcliffe there is fire, which has connotations of danger, pain and evil. This represents Daniel Radcliffe’s character as he is slowly becoming the devil.</a:t>
            </a:r>
          </a:p>
          <a:p>
            <a:pPr marL="285750" indent="-285750">
              <a:buFont typeface="Arial" panose="020B0604020202020204" pitchFamily="34" charset="0"/>
              <a:buChar char="•"/>
            </a:pPr>
            <a:endParaRPr lang="en-GB" sz="1620" dirty="0" smtClean="0">
              <a:latin typeface="Segoe UI Light" panose="020B0502040204020203" pitchFamily="34" charset="0"/>
            </a:endParaRPr>
          </a:p>
          <a:p>
            <a:pPr marL="285750" indent="-285750">
              <a:buFont typeface="Arial" panose="020B0604020202020204" pitchFamily="34" charset="0"/>
              <a:buChar char="•"/>
            </a:pPr>
            <a:endParaRPr lang="en-GB" sz="1620" dirty="0" smtClean="0">
              <a:latin typeface="Segoe UI Light" panose="020B0502040204020203" pitchFamily="34" charset="0"/>
            </a:endParaRPr>
          </a:p>
        </p:txBody>
      </p:sp>
      <p:pic>
        <p:nvPicPr>
          <p:cNvPr id="20" name="Picture 19"/>
          <p:cNvPicPr>
            <a:picLocks noChangeAspect="1"/>
          </p:cNvPicPr>
          <p:nvPr/>
        </p:nvPicPr>
        <p:blipFill>
          <a:blip r:embed="rId5"/>
          <a:stretch>
            <a:fillRect/>
          </a:stretch>
        </p:blipFill>
        <p:spPr>
          <a:xfrm>
            <a:off x="132736" y="5075359"/>
            <a:ext cx="2920181" cy="1226659"/>
          </a:xfrm>
          <a:prstGeom prst="rect">
            <a:avLst/>
          </a:prstGeom>
        </p:spPr>
      </p:pic>
    </p:spTree>
    <p:extLst>
      <p:ext uri="{BB962C8B-B14F-4D97-AF65-F5344CB8AC3E}">
        <p14:creationId xmlns:p14="http://schemas.microsoft.com/office/powerpoint/2010/main" val="849532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1583</Words>
  <Application>Microsoft Office PowerPoint</Application>
  <PresentationFormat>Widescreen</PresentationFormat>
  <Paragraphs>50</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Microsoft JhengHei</vt:lpstr>
      <vt:lpstr>Microsoft JhengHei UI</vt:lpstr>
      <vt:lpstr>Arial</vt:lpstr>
      <vt:lpstr>Calibri</vt:lpstr>
      <vt:lpstr>Calibri Light</vt:lpstr>
      <vt:lpstr>Eras Light ITC</vt:lpstr>
      <vt:lpstr>Segoe UI</vt:lpstr>
      <vt:lpstr>Segoe UI Light</vt:lpstr>
      <vt:lpstr>Office Theme</vt:lpstr>
      <vt:lpstr>11-15 Film trailers</vt:lpstr>
      <vt:lpstr>Sin City</vt:lpstr>
      <vt:lpstr>PowerPoint Presentation</vt:lpstr>
      <vt:lpstr>PowerPoint Presentation</vt:lpstr>
      <vt:lpstr>PowerPoint Presentation</vt:lpstr>
      <vt:lpstr>PowerPoint Presentation</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11-16 Film trailers</dc:title>
  <dc:creator>Nutt George</dc:creator>
  <cp:lastModifiedBy>Nutt George</cp:lastModifiedBy>
  <cp:revision>68</cp:revision>
  <dcterms:created xsi:type="dcterms:W3CDTF">2016-07-13T11:38:56Z</dcterms:created>
  <dcterms:modified xsi:type="dcterms:W3CDTF">2016-11-28T09:28:53Z</dcterms:modified>
</cp:coreProperties>
</file>