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58" r:id="rId4"/>
    <p:sldId id="256" r:id="rId5"/>
    <p:sldId id="259" r:id="rId6"/>
    <p:sldId id="260"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2214"/>
    <a:srgbClr val="CF352E"/>
    <a:srgbClr val="7D2012"/>
    <a:srgbClr val="493ECA"/>
    <a:srgbClr val="677584"/>
    <a:srgbClr val="A12C24"/>
    <a:srgbClr val="463DEF"/>
    <a:srgbClr val="A1DDE8"/>
    <a:srgbClr val="003F5F"/>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65" d="100"/>
          <a:sy n="65" d="100"/>
        </p:scale>
        <p:origin x="114" y="22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B67B76-3E51-40F4-A2FA-FC88495846C7}"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D98C28-3584-430A-B0C5-B7418666A723}" type="slidenum">
              <a:rPr lang="en-GB" smtClean="0"/>
              <a:t>‹#›</a:t>
            </a:fld>
            <a:endParaRPr lang="en-GB"/>
          </a:p>
        </p:txBody>
      </p:sp>
    </p:spTree>
    <p:extLst>
      <p:ext uri="{BB962C8B-B14F-4D97-AF65-F5344CB8AC3E}">
        <p14:creationId xmlns:p14="http://schemas.microsoft.com/office/powerpoint/2010/main" val="16329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B67B76-3E51-40F4-A2FA-FC88495846C7}"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D98C28-3584-430A-B0C5-B7418666A723}" type="slidenum">
              <a:rPr lang="en-GB" smtClean="0"/>
              <a:t>‹#›</a:t>
            </a:fld>
            <a:endParaRPr lang="en-GB"/>
          </a:p>
        </p:txBody>
      </p:sp>
    </p:spTree>
    <p:extLst>
      <p:ext uri="{BB962C8B-B14F-4D97-AF65-F5344CB8AC3E}">
        <p14:creationId xmlns:p14="http://schemas.microsoft.com/office/powerpoint/2010/main" val="56674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B67B76-3E51-40F4-A2FA-FC88495846C7}"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D98C28-3584-430A-B0C5-B7418666A723}" type="slidenum">
              <a:rPr lang="en-GB" smtClean="0"/>
              <a:t>‹#›</a:t>
            </a:fld>
            <a:endParaRPr lang="en-GB"/>
          </a:p>
        </p:txBody>
      </p:sp>
    </p:spTree>
    <p:extLst>
      <p:ext uri="{BB962C8B-B14F-4D97-AF65-F5344CB8AC3E}">
        <p14:creationId xmlns:p14="http://schemas.microsoft.com/office/powerpoint/2010/main" val="635778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039813" y="1663991"/>
            <a:ext cx="10115550" cy="192087"/>
          </a:xfrm>
          <a:solidFill>
            <a:schemeClr val="bg1"/>
          </a:solidFill>
          <a:ln>
            <a:solidFill>
              <a:schemeClr val="bg1"/>
            </a:solidFill>
          </a:ln>
        </p:spPr>
        <p:txBody>
          <a:bodyPr/>
          <a:lstStyle/>
          <a:p>
            <a:r>
              <a:rPr lang="en-GB" dirty="0" smtClean="0"/>
              <a:t> </a:t>
            </a:r>
            <a:endParaRPr lang="en-GB" dirty="0"/>
          </a:p>
        </p:txBody>
      </p:sp>
      <p:sp>
        <p:nvSpPr>
          <p:cNvPr id="2" name="Title 1"/>
          <p:cNvSpPr>
            <a:spLocks noGrp="1"/>
          </p:cNvSpPr>
          <p:nvPr>
            <p:ph type="title"/>
          </p:nvPr>
        </p:nvSpPr>
        <p:spPr>
          <a:xfrm>
            <a:off x="1147425" y="99630"/>
            <a:ext cx="10058400" cy="1450757"/>
          </a:xfrm>
        </p:spPr>
        <p:txBody>
          <a:bodyPr/>
          <a:lstStyle>
            <a:lvl1pPr>
              <a:defRPr>
                <a:latin typeface="Microsoft JhengHei UI" panose="020B0604030504040204" pitchFamily="34" charset="-120"/>
                <a:ea typeface="Microsoft JhengHei UI" panose="020B0604030504040204" pitchFamily="34" charset="-12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96963" y="2113553"/>
            <a:ext cx="10058400" cy="4023360"/>
          </a:xfrm>
        </p:spPr>
        <p:txBody>
          <a:bodyPr/>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23886" y="6459776"/>
            <a:ext cx="2472271" cy="365125"/>
          </a:xfrm>
        </p:spPr>
        <p:txBody>
          <a:bodyPr/>
          <a:lstStyle/>
          <a:p>
            <a:fld id="{311DED6E-60C2-4BD7-BA33-349A08BDA1C8}" type="datetimeFigureOut">
              <a:rPr lang="en-GB" smtClean="0"/>
              <a:t>01/11/2016</a:t>
            </a:fld>
            <a:endParaRPr lang="en-GB"/>
          </a:p>
        </p:txBody>
      </p:sp>
      <p:sp>
        <p:nvSpPr>
          <p:cNvPr id="6" name="Slide Number Placeholder 5"/>
          <p:cNvSpPr>
            <a:spLocks noGrp="1"/>
          </p:cNvSpPr>
          <p:nvPr>
            <p:ph type="sldNum" sz="quarter" idx="12"/>
          </p:nvPr>
        </p:nvSpPr>
        <p:spPr>
          <a:xfrm>
            <a:off x="10770613" y="6459776"/>
            <a:ext cx="1312025" cy="365125"/>
          </a:xfrm>
        </p:spPr>
        <p:txBody>
          <a:bodyPr/>
          <a:lstStyle/>
          <a:p>
            <a:fld id="{7156F82F-335D-424E-BA2E-6A5588465146}" type="slidenum">
              <a:rPr lang="en-GB" smtClean="0"/>
              <a:t>‹#›</a:t>
            </a:fld>
            <a:endParaRPr lang="en-GB" dirty="0"/>
          </a:p>
        </p:txBody>
      </p:sp>
    </p:spTree>
    <p:extLst>
      <p:ext uri="{BB962C8B-B14F-4D97-AF65-F5344CB8AC3E}">
        <p14:creationId xmlns:p14="http://schemas.microsoft.com/office/powerpoint/2010/main" val="5118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B67B76-3E51-40F4-A2FA-FC88495846C7}"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D98C28-3584-430A-B0C5-B7418666A723}" type="slidenum">
              <a:rPr lang="en-GB" smtClean="0"/>
              <a:t>‹#›</a:t>
            </a:fld>
            <a:endParaRPr lang="en-GB"/>
          </a:p>
        </p:txBody>
      </p:sp>
    </p:spTree>
    <p:extLst>
      <p:ext uri="{BB962C8B-B14F-4D97-AF65-F5344CB8AC3E}">
        <p14:creationId xmlns:p14="http://schemas.microsoft.com/office/powerpoint/2010/main" val="21926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67B76-3E51-40F4-A2FA-FC88495846C7}"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D98C28-3584-430A-B0C5-B7418666A723}" type="slidenum">
              <a:rPr lang="en-GB" smtClean="0"/>
              <a:t>‹#›</a:t>
            </a:fld>
            <a:endParaRPr lang="en-GB"/>
          </a:p>
        </p:txBody>
      </p:sp>
    </p:spTree>
    <p:extLst>
      <p:ext uri="{BB962C8B-B14F-4D97-AF65-F5344CB8AC3E}">
        <p14:creationId xmlns:p14="http://schemas.microsoft.com/office/powerpoint/2010/main" val="425849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B67B76-3E51-40F4-A2FA-FC88495846C7}"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D98C28-3584-430A-B0C5-B7418666A723}" type="slidenum">
              <a:rPr lang="en-GB" smtClean="0"/>
              <a:t>‹#›</a:t>
            </a:fld>
            <a:endParaRPr lang="en-GB"/>
          </a:p>
        </p:txBody>
      </p:sp>
    </p:spTree>
    <p:extLst>
      <p:ext uri="{BB962C8B-B14F-4D97-AF65-F5344CB8AC3E}">
        <p14:creationId xmlns:p14="http://schemas.microsoft.com/office/powerpoint/2010/main" val="237740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B67B76-3E51-40F4-A2FA-FC88495846C7}" type="datetimeFigureOut">
              <a:rPr lang="en-GB" smtClean="0"/>
              <a:t>01/11/2016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D98C28-3584-430A-B0C5-B7418666A723}" type="slidenum">
              <a:rPr lang="en-GB" smtClean="0"/>
              <a:t>‹#›</a:t>
            </a:fld>
            <a:endParaRPr lang="en-GB"/>
          </a:p>
        </p:txBody>
      </p:sp>
    </p:spTree>
    <p:extLst>
      <p:ext uri="{BB962C8B-B14F-4D97-AF65-F5344CB8AC3E}">
        <p14:creationId xmlns:p14="http://schemas.microsoft.com/office/powerpoint/2010/main" val="160343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B67B76-3E51-40F4-A2FA-FC88495846C7}" type="datetimeFigureOut">
              <a:rPr lang="en-GB" smtClean="0"/>
              <a:t>01/11/2016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D98C28-3584-430A-B0C5-B7418666A723}" type="slidenum">
              <a:rPr lang="en-GB" smtClean="0"/>
              <a:t>‹#›</a:t>
            </a:fld>
            <a:endParaRPr lang="en-GB"/>
          </a:p>
        </p:txBody>
      </p:sp>
    </p:spTree>
    <p:extLst>
      <p:ext uri="{BB962C8B-B14F-4D97-AF65-F5344CB8AC3E}">
        <p14:creationId xmlns:p14="http://schemas.microsoft.com/office/powerpoint/2010/main" val="261716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67B76-3E51-40F4-A2FA-FC88495846C7}" type="datetimeFigureOut">
              <a:rPr lang="en-GB" smtClean="0"/>
              <a:t>01/11/2016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D98C28-3584-430A-B0C5-B7418666A723}" type="slidenum">
              <a:rPr lang="en-GB" smtClean="0"/>
              <a:t>‹#›</a:t>
            </a:fld>
            <a:endParaRPr lang="en-GB"/>
          </a:p>
        </p:txBody>
      </p:sp>
    </p:spTree>
    <p:extLst>
      <p:ext uri="{BB962C8B-B14F-4D97-AF65-F5344CB8AC3E}">
        <p14:creationId xmlns:p14="http://schemas.microsoft.com/office/powerpoint/2010/main" val="135885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67B76-3E51-40F4-A2FA-FC88495846C7}"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D98C28-3584-430A-B0C5-B7418666A723}" type="slidenum">
              <a:rPr lang="en-GB" smtClean="0"/>
              <a:t>‹#›</a:t>
            </a:fld>
            <a:endParaRPr lang="en-GB"/>
          </a:p>
        </p:txBody>
      </p:sp>
    </p:spTree>
    <p:extLst>
      <p:ext uri="{BB962C8B-B14F-4D97-AF65-F5344CB8AC3E}">
        <p14:creationId xmlns:p14="http://schemas.microsoft.com/office/powerpoint/2010/main" val="65720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67B76-3E51-40F4-A2FA-FC88495846C7}"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D98C28-3584-430A-B0C5-B7418666A723}" type="slidenum">
              <a:rPr lang="en-GB" smtClean="0"/>
              <a:t>‹#›</a:t>
            </a:fld>
            <a:endParaRPr lang="en-GB"/>
          </a:p>
        </p:txBody>
      </p:sp>
    </p:spTree>
    <p:extLst>
      <p:ext uri="{BB962C8B-B14F-4D97-AF65-F5344CB8AC3E}">
        <p14:creationId xmlns:p14="http://schemas.microsoft.com/office/powerpoint/2010/main" val="111195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67B76-3E51-40F4-A2FA-FC88495846C7}" type="datetimeFigureOut">
              <a:rPr lang="en-GB" smtClean="0"/>
              <a:t>01/11/2016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98C28-3584-430A-B0C5-B7418666A723}" type="slidenum">
              <a:rPr lang="en-GB" smtClean="0"/>
              <a:t>‹#›</a:t>
            </a:fld>
            <a:endParaRPr lang="en-GB"/>
          </a:p>
        </p:txBody>
      </p:sp>
    </p:spTree>
    <p:extLst>
      <p:ext uri="{BB962C8B-B14F-4D97-AF65-F5344CB8AC3E}">
        <p14:creationId xmlns:p14="http://schemas.microsoft.com/office/powerpoint/2010/main" val="2389165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zSWdZVtXT7E"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KBiOF3y1W0Y" TargetMode="External"/><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9szn1QQfas" TargetMode="Externa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dxQxgAfNzyE"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KSZtp_OGHY"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027" y="1725561"/>
            <a:ext cx="10878203" cy="2344994"/>
          </a:xfrm>
        </p:spPr>
        <p:txBody>
          <a:bodyPr>
            <a:noAutofit/>
          </a:bodyPr>
          <a:lstStyle/>
          <a:p>
            <a:r>
              <a:rPr lang="en-GB" sz="11500" b="1" dirty="0" smtClean="0">
                <a:latin typeface="Eras Light ITC" panose="020B0402030504020804" pitchFamily="34" charset="0"/>
                <a:ea typeface="Segoe UI" panose="020B0502040204020203" pitchFamily="34" charset="0"/>
                <a:cs typeface="Segoe UI" panose="020B0502040204020203" pitchFamily="34" charset="0"/>
              </a:rPr>
              <a:t>16-20 Film trailers</a:t>
            </a:r>
            <a:endParaRPr lang="en-GB" sz="11500" b="1" dirty="0">
              <a:latin typeface="Eras Light ITC" panose="020B0402030504020804" pitchFamily="34" charset="0"/>
              <a:ea typeface="Segoe UI" panose="020B0502040204020203" pitchFamily="34" charset="0"/>
              <a:cs typeface="Segoe UI" panose="020B0502040204020203" pitchFamily="34" charset="0"/>
            </a:endParaRPr>
          </a:p>
        </p:txBody>
      </p:sp>
      <p:sp>
        <p:nvSpPr>
          <p:cNvPr id="3" name="TextBox 2"/>
          <p:cNvSpPr txBox="1"/>
          <p:nvPr/>
        </p:nvSpPr>
        <p:spPr>
          <a:xfrm>
            <a:off x="4017460" y="4468762"/>
            <a:ext cx="4247535" cy="461665"/>
          </a:xfrm>
          <a:prstGeom prst="rect">
            <a:avLst/>
          </a:prstGeom>
          <a:noFill/>
        </p:spPr>
        <p:txBody>
          <a:bodyPr wrap="square" rtlCol="0">
            <a:spAutoFit/>
          </a:bodyPr>
          <a:lstStyle/>
          <a:p>
            <a:pPr algn="ctr"/>
            <a:r>
              <a:rPr lang="en-GB" sz="24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George Nutt</a:t>
            </a:r>
            <a:endParaRPr lang="en-GB" sz="24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
        <p:nvSpPr>
          <p:cNvPr id="5" name="Rectangle 4"/>
          <p:cNvSpPr/>
          <p:nvPr/>
        </p:nvSpPr>
        <p:spPr>
          <a:xfrm flipV="1">
            <a:off x="0" y="6332705"/>
            <a:ext cx="12191999" cy="116731"/>
          </a:xfrm>
          <a:prstGeom prst="rect">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a:spLocks noChangeAspect="1"/>
          </p:cNvSpPr>
          <p:nvPr/>
        </p:nvSpPr>
        <p:spPr>
          <a:xfrm>
            <a:off x="0" y="6421382"/>
            <a:ext cx="12192000" cy="44792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1664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01" y="74208"/>
            <a:ext cx="4136595" cy="7727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chemeClr val="tx1">
                    <a:lumMod val="75000"/>
                    <a:lumOff val="25000"/>
                  </a:schemeClr>
                </a:solidFill>
                <a:latin typeface="Microsoft JhengHei" panose="020B0604030504040204" pitchFamily="34" charset="-120"/>
                <a:ea typeface="Microsoft JhengHei" panose="020B0604030504040204" pitchFamily="34" charset="-120"/>
              </a:rPr>
              <a:t>Interstellar</a:t>
            </a:r>
            <a:endParaRPr lang="en-GB"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sp>
        <p:nvSpPr>
          <p:cNvPr id="7" name="Rectangle 6"/>
          <p:cNvSpPr>
            <a:spLocks noChangeAspect="1"/>
          </p:cNvSpPr>
          <p:nvPr/>
        </p:nvSpPr>
        <p:spPr>
          <a:xfrm>
            <a:off x="0" y="6421382"/>
            <a:ext cx="12192000" cy="447925"/>
          </a:xfrm>
          <a:prstGeom prst="rect">
            <a:avLst/>
          </a:prstGeom>
          <a:solidFill>
            <a:srgbClr val="A2B3B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a:spLocks/>
          </p:cNvSpPr>
          <p:nvPr/>
        </p:nvSpPr>
        <p:spPr>
          <a:xfrm flipV="1">
            <a:off x="-1201" y="6376563"/>
            <a:ext cx="12193200" cy="89638"/>
          </a:xfrm>
          <a:prstGeom prst="rect">
            <a:avLst/>
          </a:prstGeom>
          <a:solidFill>
            <a:srgbClr val="CDDCE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0599313" y="3895853"/>
            <a:ext cx="1592687" cy="369332"/>
          </a:xfrm>
          <a:prstGeom prst="rect">
            <a:avLst/>
          </a:prstGeom>
          <a:gradFill flip="none" rotWithShape="1">
            <a:gsLst>
              <a:gs pos="100000">
                <a:schemeClr val="tx1"/>
              </a:gs>
              <a:gs pos="0">
                <a:schemeClr val="bg1"/>
              </a:gs>
            </a:gsLst>
            <a:lin ang="10800000" scaled="1"/>
            <a:tileRect/>
          </a:gradFill>
        </p:spPr>
        <p:txBody>
          <a:bodyPr wrap="squar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Link to </a:t>
            </a:r>
            <a:r>
              <a:rPr lang="en-GB" b="1" dirty="0" smtClean="0">
                <a:latin typeface="Segoe UI" panose="020B0502040204020203" pitchFamily="34" charset="0"/>
                <a:ea typeface="Segoe UI" panose="020B0502040204020203" pitchFamily="34" charset="0"/>
                <a:cs typeface="Segoe UI" panose="020B0502040204020203" pitchFamily="34" charset="0"/>
              </a:rPr>
              <a:t>video</a:t>
            </a:r>
            <a:endParaRPr lang="en-GB" b="1" dirty="0">
              <a:latin typeface="Segoe UI" panose="020B0502040204020203" pitchFamily="34" charset="0"/>
              <a:ea typeface="Segoe UI" panose="020B0502040204020203" pitchFamily="34" charset="0"/>
              <a:cs typeface="Segoe UI" panose="020B0502040204020203" pitchFamily="34" charset="0"/>
            </a:endParaRPr>
          </a:p>
        </p:txBody>
      </p:sp>
      <p:cxnSp>
        <p:nvCxnSpPr>
          <p:cNvPr id="10" name="Curved Connector 9"/>
          <p:cNvCxnSpPr>
            <a:stCxn id="9" idx="1"/>
            <a:endCxn id="1028" idx="1"/>
          </p:cNvCxnSpPr>
          <p:nvPr/>
        </p:nvCxnSpPr>
        <p:spPr>
          <a:xfrm rot="10800000" flipH="1" flipV="1">
            <a:off x="10599313" y="4080519"/>
            <a:ext cx="289896" cy="1634630"/>
          </a:xfrm>
          <a:prstGeom prst="curvedConnector3">
            <a:avLst>
              <a:gd name="adj1" fmla="val -7885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02" y="657097"/>
            <a:ext cx="10665600" cy="5755422"/>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Segoe UI Light" panose="020B0502040204020203" pitchFamily="34" charset="0"/>
              </a:rPr>
              <a:t>C</a:t>
            </a:r>
            <a:r>
              <a:rPr lang="en-GB" sz="1750" dirty="0" smtClean="0">
                <a:latin typeface="Segoe UI Light" panose="020B0502040204020203" pitchFamily="34" charset="0"/>
              </a:rPr>
              <a:t>haracter is introduced to be smart through the </a:t>
            </a:r>
            <a:r>
              <a:rPr lang="en-GB" sz="1750" b="1" dirty="0" smtClean="0">
                <a:latin typeface="Segoe UI Light" panose="020B0502040204020203" pitchFamily="34" charset="0"/>
              </a:rPr>
              <a:t>narration</a:t>
            </a:r>
            <a:r>
              <a:rPr lang="en-GB" sz="1750" dirty="0" smtClean="0">
                <a:latin typeface="Segoe UI Light" panose="020B0502040204020203" pitchFamily="34" charset="0"/>
              </a:rPr>
              <a:t> of him explaining about the surveillance drone to others and then one of the characters calling him a ‘well educated man’.</a:t>
            </a:r>
          </a:p>
          <a:p>
            <a:pPr marL="285750" indent="-285750">
              <a:buFont typeface="Arial" panose="020B0604020202020204" pitchFamily="34" charset="0"/>
              <a:buChar char="•"/>
            </a:pPr>
            <a:r>
              <a:rPr lang="en-GB" sz="1750" b="1" dirty="0" smtClean="0">
                <a:latin typeface="Segoe UI Light" panose="020B0502040204020203" pitchFamily="34" charset="0"/>
              </a:rPr>
              <a:t>Transitions</a:t>
            </a:r>
            <a:r>
              <a:rPr lang="en-GB" sz="1750" dirty="0" smtClean="0">
                <a:latin typeface="Segoe UI Light" panose="020B0502040204020203" pitchFamily="34" charset="0"/>
              </a:rPr>
              <a:t> are very slow and are mainly fade from and to blacks, this gives a calm feel to the start of the film and in addition to this there is also the location of the cornfields which are often used in films such as man of steel to give more of a peaceful tone to the film.</a:t>
            </a:r>
          </a:p>
          <a:p>
            <a:pPr marL="285750" indent="-285750">
              <a:buFont typeface="Arial" panose="020B0604020202020204" pitchFamily="34" charset="0"/>
              <a:buChar char="•"/>
            </a:pPr>
            <a:r>
              <a:rPr lang="en-GB" sz="1750" b="1" dirty="0" smtClean="0">
                <a:latin typeface="Segoe UI Light" panose="020B0502040204020203" pitchFamily="34" charset="0"/>
              </a:rPr>
              <a:t>Non-diegetic</a:t>
            </a:r>
            <a:r>
              <a:rPr lang="en-GB" sz="1750" dirty="0" smtClean="0">
                <a:latin typeface="Segoe UI Light" panose="020B0502040204020203" pitchFamily="34" charset="0"/>
              </a:rPr>
              <a:t> music is higher pitch using instruments like violins, more and more are introduced as it gets closer to the climax to the trailer ensure there is a lot of tension as it leads up to the ‘big moment’ of a part of the ship being destroyed.</a:t>
            </a:r>
          </a:p>
          <a:p>
            <a:pPr marL="285750" indent="-285750">
              <a:buFont typeface="Arial" panose="020B0604020202020204" pitchFamily="34" charset="0"/>
              <a:buChar char="•"/>
            </a:pPr>
            <a:r>
              <a:rPr lang="en-GB" sz="1750" b="1" dirty="0" smtClean="0">
                <a:latin typeface="Segoe UI Light" panose="020B0502040204020203" pitchFamily="34" charset="0"/>
              </a:rPr>
              <a:t>Titles</a:t>
            </a:r>
            <a:r>
              <a:rPr lang="en-GB" sz="1750" dirty="0" smtClean="0">
                <a:latin typeface="Segoe UI Light" panose="020B0502040204020203" pitchFamily="34" charset="0"/>
              </a:rPr>
              <a:t> are also introduced very slowly and they fade with no extravagant colours or </a:t>
            </a:r>
            <a:r>
              <a:rPr lang="en-GB" sz="1750" b="1" dirty="0" smtClean="0">
                <a:latin typeface="Segoe UI Light" panose="020B0502040204020203" pitchFamily="34" charset="0"/>
              </a:rPr>
              <a:t>special effects </a:t>
            </a:r>
            <a:r>
              <a:rPr lang="en-GB" sz="1750" dirty="0" smtClean="0">
                <a:latin typeface="Segoe UI Light" panose="020B0502040204020203" pitchFamily="34" charset="0"/>
              </a:rPr>
              <a:t>as this would ruin the </a:t>
            </a:r>
            <a:r>
              <a:rPr lang="en-GB" sz="1750" dirty="0" smtClean="0">
                <a:latin typeface="Segoe UI Light" panose="020B0502040204020203" pitchFamily="34" charset="0"/>
              </a:rPr>
              <a:t>calm </a:t>
            </a:r>
            <a:r>
              <a:rPr lang="en-GB" sz="1750" dirty="0" smtClean="0">
                <a:latin typeface="Segoe UI Light" panose="020B0502040204020203" pitchFamily="34" charset="0"/>
              </a:rPr>
              <a:t>tone to the start of the film.</a:t>
            </a:r>
          </a:p>
          <a:p>
            <a:pPr marL="285750" indent="-285750">
              <a:buFont typeface="Arial" panose="020B0604020202020204" pitchFamily="34" charset="0"/>
              <a:buChar char="•"/>
            </a:pPr>
            <a:r>
              <a:rPr lang="en-GB" sz="1750" dirty="0" smtClean="0">
                <a:latin typeface="Segoe UI Light" panose="020B0502040204020203" pitchFamily="34" charset="0"/>
              </a:rPr>
              <a:t>A lot of </a:t>
            </a:r>
            <a:r>
              <a:rPr lang="en-GB" sz="1750" b="1" dirty="0" smtClean="0">
                <a:latin typeface="Segoe UI Light" panose="020B0502040204020203" pitchFamily="34" charset="0"/>
              </a:rPr>
              <a:t>non-diegetic</a:t>
            </a:r>
            <a:r>
              <a:rPr lang="en-GB" sz="1750" dirty="0" smtClean="0">
                <a:latin typeface="Segoe UI Light" panose="020B0502040204020203" pitchFamily="34" charset="0"/>
              </a:rPr>
              <a:t> narration is used throughout to introduce the characters, we can tell who is going to be the mentor type character through him saying ‘nothing in our solar system can help us’ as this shows he is talking to the main protagonist in such a way that he is seen as smarter than him. We can also tell who is going to be the damsel in distress through the line ‘I have no idea when you’re coming back’ narrated by a girl child.</a:t>
            </a:r>
          </a:p>
          <a:p>
            <a:pPr marL="285750" indent="-285750">
              <a:buFont typeface="Arial" panose="020B0604020202020204" pitchFamily="34" charset="0"/>
              <a:buChar char="•"/>
            </a:pPr>
            <a:r>
              <a:rPr lang="en-GB" sz="1750" dirty="0" smtClean="0">
                <a:latin typeface="Segoe UI Light" panose="020B0502040204020203" pitchFamily="34" charset="0"/>
              </a:rPr>
              <a:t>There is a </a:t>
            </a:r>
            <a:r>
              <a:rPr lang="en-GB" sz="1750" b="1" dirty="0" smtClean="0">
                <a:latin typeface="Segoe UI Light" panose="020B0502040204020203" pitchFamily="34" charset="0"/>
              </a:rPr>
              <a:t>match on action </a:t>
            </a:r>
            <a:r>
              <a:rPr lang="en-GB" sz="1750" dirty="0" smtClean="0">
                <a:latin typeface="Segoe UI Light" panose="020B0502040204020203" pitchFamily="34" charset="0"/>
              </a:rPr>
              <a:t>to the protagonists face before looking at a rocket then it cuts to the rocket with him in front of a low angle shot from the camera looking up to the rocket to make it seem huge compared to him.</a:t>
            </a:r>
          </a:p>
          <a:p>
            <a:pPr marL="285750" indent="-285750">
              <a:buFont typeface="Arial" panose="020B0604020202020204" pitchFamily="34" charset="0"/>
              <a:buChar char="•"/>
            </a:pPr>
            <a:r>
              <a:rPr lang="en-GB" sz="1750" dirty="0" smtClean="0">
                <a:latin typeface="Segoe UI Light" panose="020B0502040204020203" pitchFamily="34" charset="0"/>
              </a:rPr>
              <a:t>There is a lot of </a:t>
            </a:r>
            <a:r>
              <a:rPr lang="en-GB" sz="1750" b="1" dirty="0" smtClean="0">
                <a:latin typeface="Segoe UI Light" panose="020B0502040204020203" pitchFamily="34" charset="0"/>
              </a:rPr>
              <a:t>special effects </a:t>
            </a:r>
            <a:r>
              <a:rPr lang="en-GB" sz="1750" dirty="0" smtClean="0">
                <a:latin typeface="Segoe UI Light" panose="020B0502040204020203" pitchFamily="34" charset="0"/>
              </a:rPr>
              <a:t>used in this trailer for things such as the rocket taking off in the distance and half the cornfield set on fire, this is used to symbolise the peace being destroyed and the equilibrium within the story being disrupted.</a:t>
            </a:r>
          </a:p>
        </p:txBody>
      </p:sp>
      <p:pic>
        <p:nvPicPr>
          <p:cNvPr id="1026" name="Picture 2" descr="http://ia.media-imdb.com/images/M/MV5BMjIxNTU4MzY4MF5BMl5BanBnXkFtZTgwMzM4ODI3MjE@._V1_SY1000_CR0,0,640,1000_AL_.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5600" y="-2519"/>
            <a:ext cx="1526400" cy="2224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vignette3.wikia.nocookie.net/interstellarfilm/images/e/e8/Nasa_logo_from_interstellar_by_sevgonlernassau-d85q1n5.png/revision/latest?cb=20150304071450">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9209" y="5076144"/>
            <a:ext cx="1302790" cy="127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479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spect="1"/>
          </p:cNvSpPr>
          <p:nvPr/>
        </p:nvSpPr>
        <p:spPr>
          <a:xfrm>
            <a:off x="0" y="6421382"/>
            <a:ext cx="12192000" cy="447925"/>
          </a:xfrm>
          <a:prstGeom prst="rect">
            <a:avLst/>
          </a:prstGeom>
          <a:gradFill>
            <a:gsLst>
              <a:gs pos="28000">
                <a:srgbClr val="F00181"/>
              </a:gs>
              <a:gs pos="0">
                <a:srgbClr val="9E024E"/>
              </a:gs>
              <a:gs pos="100000">
                <a:srgbClr val="0D4768"/>
              </a:gs>
              <a:gs pos="66000">
                <a:srgbClr val="3E89BE"/>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0"/>
            <a:ext cx="4675239" cy="772733"/>
          </a:xfrm>
        </p:spPr>
        <p:txBody>
          <a:bodyPr>
            <a:noAutofit/>
          </a:bodyPr>
          <a:lstStyle/>
          <a:p>
            <a:r>
              <a:rPr lang="en-GB" dirty="0" smtClean="0">
                <a:solidFill>
                  <a:schemeClr val="tx1">
                    <a:lumMod val="75000"/>
                    <a:lumOff val="25000"/>
                  </a:schemeClr>
                </a:solidFill>
              </a:rPr>
              <a:t>Drive</a:t>
            </a:r>
            <a:endParaRPr lang="en-GB" dirty="0">
              <a:solidFill>
                <a:schemeClr val="tx1">
                  <a:lumMod val="75000"/>
                  <a:lumOff val="25000"/>
                </a:schemeClr>
              </a:solidFill>
            </a:endParaRPr>
          </a:p>
        </p:txBody>
      </p:sp>
      <p:grpSp>
        <p:nvGrpSpPr>
          <p:cNvPr id="17" name="Group 16"/>
          <p:cNvGrpSpPr/>
          <p:nvPr/>
        </p:nvGrpSpPr>
        <p:grpSpPr>
          <a:xfrm>
            <a:off x="11198268" y="3791385"/>
            <a:ext cx="993732" cy="1230614"/>
            <a:chOff x="7868599" y="980127"/>
            <a:chExt cx="993732" cy="1230614"/>
          </a:xfrm>
        </p:grpSpPr>
        <p:sp>
          <p:nvSpPr>
            <p:cNvPr id="11" name="TextBox 10"/>
            <p:cNvSpPr txBox="1"/>
            <p:nvPr/>
          </p:nvSpPr>
          <p:spPr>
            <a:xfrm>
              <a:off x="7868599" y="980127"/>
              <a:ext cx="993732" cy="646331"/>
            </a:xfrm>
            <a:prstGeom prst="rect">
              <a:avLst/>
            </a:prstGeom>
            <a:noFill/>
          </p:spPr>
          <p:txBody>
            <a:bodyPr wrap="square" rtlCol="0">
              <a:spAutoFit/>
            </a:bodyPr>
            <a:lstStyle/>
            <a:p>
              <a:pPr algn="ctr"/>
              <a:r>
                <a:rPr lang="en-GB" b="1" dirty="0" smtClean="0">
                  <a:ln w="19050">
                    <a:noFill/>
                  </a:ln>
                  <a:solidFill>
                    <a:srgbClr val="F8007C"/>
                  </a:solidFill>
                  <a:latin typeface="Segoe UI" panose="020B0502040204020203" pitchFamily="34" charset="0"/>
                  <a:ea typeface="Segoe UI" panose="020B0502040204020203" pitchFamily="34" charset="0"/>
                  <a:cs typeface="Segoe UI" panose="020B0502040204020203" pitchFamily="34" charset="0"/>
                </a:rPr>
                <a:t>Link to video</a:t>
              </a:r>
              <a:endParaRPr lang="en-GB" b="1" dirty="0">
                <a:ln w="19050">
                  <a:noFill/>
                </a:ln>
                <a:solidFill>
                  <a:srgbClr val="F8007C"/>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3" name="Curved Connector 12"/>
            <p:cNvCxnSpPr>
              <a:stCxn id="11" idx="1"/>
            </p:cNvCxnSpPr>
            <p:nvPr/>
          </p:nvCxnSpPr>
          <p:spPr>
            <a:xfrm rot="10800000" flipH="1" flipV="1">
              <a:off x="7868599" y="1303292"/>
              <a:ext cx="339018" cy="907449"/>
            </a:xfrm>
            <a:prstGeom prst="curvedConnector4">
              <a:avLst>
                <a:gd name="adj1" fmla="val -67430"/>
                <a:gd name="adj2" fmla="val 6780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5342" y="588067"/>
            <a:ext cx="10650258" cy="5478423"/>
          </a:xfrm>
          <a:prstGeom prst="rect">
            <a:avLst/>
          </a:prstGeom>
          <a:noFill/>
        </p:spPr>
        <p:txBody>
          <a:bodyPr wrap="square" rtlCol="0">
            <a:spAutoFit/>
          </a:bodyPr>
          <a:lstStyle/>
          <a:p>
            <a:pPr marL="285750" indent="-285750">
              <a:buFont typeface="Arial" panose="020B0604020202020204" pitchFamily="34" charset="0"/>
              <a:buChar char="•"/>
            </a:pPr>
            <a:r>
              <a:rPr lang="en-GB" sz="1750" dirty="0" smtClean="0">
                <a:latin typeface="Segoe UI Light" panose="020B0502040204020203" pitchFamily="34" charset="0"/>
              </a:rPr>
              <a:t>The </a:t>
            </a:r>
            <a:r>
              <a:rPr lang="en-GB" sz="1750" b="1" dirty="0" smtClean="0">
                <a:latin typeface="Segoe UI Light" panose="020B0502040204020203" pitchFamily="34" charset="0"/>
              </a:rPr>
              <a:t>prop</a:t>
            </a:r>
            <a:r>
              <a:rPr lang="en-GB" sz="1750" dirty="0" smtClean="0">
                <a:latin typeface="Segoe UI Light" panose="020B0502040204020203" pitchFamily="34" charset="0"/>
              </a:rPr>
              <a:t> of the clock on the main protagonists wrist is like a totem for the character to represent his personality which is strict and very routine with no exceptions. This point is further backed up with his lines which are “In those 5 minutes I’m yours, I do not carry a gun. I drive”.</a:t>
            </a:r>
          </a:p>
          <a:p>
            <a:pPr marL="285750" indent="-285750">
              <a:buFont typeface="Arial" panose="020B0604020202020204" pitchFamily="34" charset="0"/>
              <a:buChar char="•"/>
            </a:pPr>
            <a:r>
              <a:rPr lang="en-GB" sz="1750" dirty="0" smtClean="0">
                <a:latin typeface="Segoe UI Light" panose="020B0502040204020203" pitchFamily="34" charset="0"/>
              </a:rPr>
              <a:t>There is a </a:t>
            </a:r>
            <a:r>
              <a:rPr lang="en-GB" sz="1750" b="1" dirty="0" smtClean="0">
                <a:latin typeface="Segoe UI Light" panose="020B0502040204020203" pitchFamily="34" charset="0"/>
              </a:rPr>
              <a:t>high angle shot </a:t>
            </a:r>
            <a:r>
              <a:rPr lang="en-GB" sz="1750" dirty="0" smtClean="0">
                <a:latin typeface="Segoe UI Light" panose="020B0502040204020203" pitchFamily="34" charset="0"/>
              </a:rPr>
              <a:t>as the protagonist meeting with the character Bernie Rose, this looks down on him as vulnerable when up against this other character and also fits with the dialogue of the mentor character calling him ‘kid’.</a:t>
            </a:r>
          </a:p>
          <a:p>
            <a:pPr marL="285750" indent="-285750">
              <a:buFont typeface="Arial" panose="020B0604020202020204" pitchFamily="34" charset="0"/>
              <a:buChar char="•"/>
            </a:pPr>
            <a:r>
              <a:rPr lang="en-GB" sz="1750" dirty="0" smtClean="0">
                <a:latin typeface="Segoe UI Light" panose="020B0502040204020203" pitchFamily="34" charset="0"/>
              </a:rPr>
              <a:t>Just before the </a:t>
            </a:r>
            <a:r>
              <a:rPr lang="en-GB" sz="1750" b="1" dirty="0" smtClean="0">
                <a:latin typeface="Segoe UI Light" panose="020B0502040204020203" pitchFamily="34" charset="0"/>
              </a:rPr>
              <a:t>high angle shot </a:t>
            </a:r>
            <a:r>
              <a:rPr lang="en-GB" sz="1750" dirty="0" smtClean="0">
                <a:latin typeface="Segoe UI Light" panose="020B0502040204020203" pitchFamily="34" charset="0"/>
              </a:rPr>
              <a:t>of the character there is a </a:t>
            </a:r>
            <a:r>
              <a:rPr lang="en-GB" sz="1750" b="1" dirty="0" smtClean="0">
                <a:latin typeface="Segoe UI Light" panose="020B0502040204020203" pitchFamily="34" charset="0"/>
              </a:rPr>
              <a:t>low pitched noise </a:t>
            </a:r>
            <a:r>
              <a:rPr lang="en-GB" sz="1750" dirty="0" smtClean="0">
                <a:latin typeface="Segoe UI Light" panose="020B0502040204020203" pitchFamily="34" charset="0"/>
              </a:rPr>
              <a:t>and the music stops so the line that the character says is emphasised more.</a:t>
            </a:r>
          </a:p>
          <a:p>
            <a:pPr marL="285750" indent="-285750">
              <a:buFont typeface="Arial" panose="020B0604020202020204" pitchFamily="34" charset="0"/>
              <a:buChar char="•"/>
            </a:pPr>
            <a:r>
              <a:rPr lang="en-GB" sz="1750" dirty="0" smtClean="0">
                <a:latin typeface="Segoe UI Light" panose="020B0502040204020203" pitchFamily="34" charset="0"/>
              </a:rPr>
              <a:t>The father is portrayed as an unreliable character through his </a:t>
            </a:r>
            <a:r>
              <a:rPr lang="en-GB" sz="1750" b="1" dirty="0" smtClean="0">
                <a:latin typeface="Segoe UI Light" panose="020B0502040204020203" pitchFamily="34" charset="0"/>
              </a:rPr>
              <a:t>costume</a:t>
            </a:r>
            <a:r>
              <a:rPr lang="en-GB" sz="1750" dirty="0" smtClean="0">
                <a:latin typeface="Segoe UI Light" panose="020B0502040204020203" pitchFamily="34" charset="0"/>
              </a:rPr>
              <a:t> with a white vest top as well as the blood as make up on his face and shirt.</a:t>
            </a:r>
          </a:p>
          <a:p>
            <a:pPr marL="285750" indent="-285750">
              <a:buFont typeface="Arial" panose="020B0604020202020204" pitchFamily="34" charset="0"/>
              <a:buChar char="•"/>
            </a:pPr>
            <a:r>
              <a:rPr lang="en-GB" sz="1750" b="1" dirty="0" smtClean="0">
                <a:latin typeface="Segoe UI Light" panose="020B0502040204020203" pitchFamily="34" charset="0"/>
              </a:rPr>
              <a:t>Fast paced cuts </a:t>
            </a:r>
            <a:r>
              <a:rPr lang="en-GB" sz="1750" dirty="0" smtClean="0">
                <a:latin typeface="Segoe UI Light" panose="020B0502040204020203" pitchFamily="34" charset="0"/>
              </a:rPr>
              <a:t>of the main protagonist driving the car to create tension and make the scene seem more action packed and as though it fits the action adventure genre. A </a:t>
            </a:r>
            <a:r>
              <a:rPr lang="en-GB" sz="1750" b="1" dirty="0" smtClean="0">
                <a:latin typeface="Segoe UI Light" panose="020B0502040204020203" pitchFamily="34" charset="0"/>
              </a:rPr>
              <a:t>prop</a:t>
            </a:r>
            <a:r>
              <a:rPr lang="en-GB" sz="1750" dirty="0" smtClean="0">
                <a:latin typeface="Segoe UI Light" panose="020B0502040204020203" pitchFamily="34" charset="0"/>
              </a:rPr>
              <a:t> of money is then used just after the </a:t>
            </a:r>
            <a:r>
              <a:rPr lang="en-GB" sz="1750" b="1" dirty="0" smtClean="0">
                <a:latin typeface="Segoe UI Light" panose="020B0502040204020203" pitchFamily="34" charset="0"/>
              </a:rPr>
              <a:t>fast paced cuts </a:t>
            </a:r>
            <a:r>
              <a:rPr lang="en-GB" sz="1750" dirty="0" smtClean="0">
                <a:latin typeface="Segoe UI Light" panose="020B0502040204020203" pitchFamily="34" charset="0"/>
              </a:rPr>
              <a:t>as this gives us an idea of what the plot and the action are about</a:t>
            </a:r>
          </a:p>
          <a:p>
            <a:pPr marL="285750" indent="-285750">
              <a:buFont typeface="Arial" panose="020B0604020202020204" pitchFamily="34" charset="0"/>
              <a:buChar char="•"/>
            </a:pPr>
            <a:r>
              <a:rPr lang="en-GB" sz="1750" dirty="0" smtClean="0">
                <a:latin typeface="Segoe UI Light" panose="020B0502040204020203" pitchFamily="34" charset="0"/>
              </a:rPr>
              <a:t>During the end of the trailer the music is purposely unfitting to the trailer as it is positive orchestral music with shots of people being beaten, gun </a:t>
            </a:r>
            <a:r>
              <a:rPr lang="en-GB" sz="1750" b="1" dirty="0" smtClean="0">
                <a:latin typeface="Segoe UI Light" panose="020B0502040204020203" pitchFamily="34" charset="0"/>
              </a:rPr>
              <a:t>props</a:t>
            </a:r>
            <a:r>
              <a:rPr lang="en-GB" sz="1750" dirty="0" smtClean="0">
                <a:latin typeface="Segoe UI Light" panose="020B0502040204020203" pitchFamily="34" charset="0"/>
              </a:rPr>
              <a:t> being fired and blood being shown, this is a way of emphasising the violence as the audience would see it and notice the fact it doesn’t fit with the film.</a:t>
            </a:r>
          </a:p>
          <a:p>
            <a:pPr marL="285750" indent="-285750">
              <a:buFont typeface="Arial" panose="020B0604020202020204" pitchFamily="34" charset="0"/>
              <a:buChar char="•"/>
            </a:pPr>
            <a:r>
              <a:rPr lang="en-GB" sz="1750" dirty="0" smtClean="0">
                <a:latin typeface="Segoe UI Light" panose="020B0502040204020203" pitchFamily="34" charset="0"/>
              </a:rPr>
              <a:t>The ending to this trailer is different to most endings of trailers as it ends with an </a:t>
            </a:r>
            <a:r>
              <a:rPr lang="en-GB" sz="1750" b="1" dirty="0" smtClean="0">
                <a:latin typeface="Segoe UI Light" panose="020B0502040204020203" pitchFamily="34" charset="0"/>
              </a:rPr>
              <a:t>establishing wide shot </a:t>
            </a:r>
            <a:r>
              <a:rPr lang="en-GB" sz="1750" dirty="0" smtClean="0">
                <a:latin typeface="Segoe UI Light" panose="020B0502040204020203" pitchFamily="34" charset="0"/>
              </a:rPr>
              <a:t>of the </a:t>
            </a:r>
            <a:r>
              <a:rPr lang="en-GB" sz="1750" b="1" dirty="0" smtClean="0">
                <a:latin typeface="Segoe UI Light" panose="020B0502040204020203" pitchFamily="34" charset="0"/>
              </a:rPr>
              <a:t>location</a:t>
            </a:r>
            <a:r>
              <a:rPr lang="en-GB" sz="1750" dirty="0" smtClean="0">
                <a:latin typeface="Segoe UI Light" panose="020B0502040204020203" pitchFamily="34" charset="0"/>
              </a:rPr>
              <a:t> of the film whereas most films trailers start with establishing shots to give us an idea of where the film is going to be set, whereas doing it like this means that the viewer would remember the </a:t>
            </a:r>
            <a:r>
              <a:rPr lang="en-GB" sz="1750" b="1" dirty="0" smtClean="0">
                <a:latin typeface="Segoe UI Light" panose="020B0502040204020203" pitchFamily="34" charset="0"/>
              </a:rPr>
              <a:t>location</a:t>
            </a:r>
            <a:r>
              <a:rPr lang="en-GB" sz="1750" dirty="0" smtClean="0">
                <a:latin typeface="Segoe UI Light" panose="020B0502040204020203" pitchFamily="34" charset="0"/>
              </a:rPr>
              <a:t> of the film and would therefore have the idea that the film is revolves around the cinematography aspect of the film</a:t>
            </a:r>
          </a:p>
        </p:txBody>
      </p:sp>
      <p:pic>
        <p:nvPicPr>
          <p:cNvPr id="5" name="Picture 4"/>
          <p:cNvPicPr>
            <a:picLocks/>
          </p:cNvPicPr>
          <p:nvPr/>
        </p:nvPicPr>
        <p:blipFill rotWithShape="1">
          <a:blip r:embed="rId2" cstate="print">
            <a:extLst>
              <a:ext uri="{28A0092B-C50C-407E-A947-70E740481C1C}">
                <a14:useLocalDpi xmlns:a14="http://schemas.microsoft.com/office/drawing/2010/main" val="0"/>
              </a:ext>
            </a:extLst>
          </a:blip>
          <a:srcRect l="1309" t="985" r="1122" b="999"/>
          <a:stretch/>
        </p:blipFill>
        <p:spPr>
          <a:xfrm>
            <a:off x="10665600" y="0"/>
            <a:ext cx="1526400" cy="2224800"/>
          </a:xfrm>
          <a:prstGeom prst="rect">
            <a:avLst/>
          </a:prstGeom>
        </p:spPr>
      </p:pic>
      <p:sp>
        <p:nvSpPr>
          <p:cNvPr id="14" name="Rectangle 13"/>
          <p:cNvSpPr>
            <a:spLocks/>
          </p:cNvSpPr>
          <p:nvPr/>
        </p:nvSpPr>
        <p:spPr>
          <a:xfrm>
            <a:off x="-1200" y="6302582"/>
            <a:ext cx="12193200" cy="118800"/>
          </a:xfrm>
          <a:prstGeom prst="rect">
            <a:avLst/>
          </a:prstGeom>
          <a:gradFill>
            <a:gsLst>
              <a:gs pos="28000">
                <a:srgbClr val="F00181">
                  <a:lumMod val="60000"/>
                  <a:lumOff val="40000"/>
                </a:srgbClr>
              </a:gs>
              <a:gs pos="0">
                <a:srgbClr val="9E024E">
                  <a:lumMod val="60000"/>
                  <a:lumOff val="40000"/>
                </a:srgbClr>
              </a:gs>
              <a:gs pos="100000">
                <a:srgbClr val="0D4768">
                  <a:lumMod val="60000"/>
                  <a:lumOff val="40000"/>
                </a:srgbClr>
              </a:gs>
              <a:gs pos="66000">
                <a:srgbClr val="3E89BE">
                  <a:lumMod val="60000"/>
                  <a:lumOff val="40000"/>
                </a:srgbClr>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1121" y="5006877"/>
            <a:ext cx="1060879" cy="1414505"/>
          </a:xfrm>
          <a:prstGeom prst="rect">
            <a:avLst/>
          </a:prstGeom>
        </p:spPr>
      </p:pic>
    </p:spTree>
    <p:extLst>
      <p:ext uri="{BB962C8B-B14F-4D97-AF65-F5344CB8AC3E}">
        <p14:creationId xmlns:p14="http://schemas.microsoft.com/office/powerpoint/2010/main" val="3168166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3982065" cy="7727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chemeClr val="tx1">
                    <a:lumMod val="75000"/>
                    <a:lumOff val="25000"/>
                  </a:schemeClr>
                </a:solidFill>
              </a:rPr>
              <a:t>Tron: Legacy</a:t>
            </a:r>
            <a:endParaRPr lang="en-GB" dirty="0">
              <a:solidFill>
                <a:schemeClr val="tx1">
                  <a:lumMod val="75000"/>
                  <a:lumOff val="25000"/>
                </a:schemeClr>
              </a:solidFill>
            </a:endParaRPr>
          </a:p>
        </p:txBody>
      </p:sp>
      <p:sp>
        <p:nvSpPr>
          <p:cNvPr id="6" name="Rectangle 5"/>
          <p:cNvSpPr/>
          <p:nvPr/>
        </p:nvSpPr>
        <p:spPr>
          <a:xfrm>
            <a:off x="0" y="6434962"/>
            <a:ext cx="12192000" cy="447925"/>
          </a:xfrm>
          <a:prstGeom prst="rect">
            <a:avLst/>
          </a:prstGeom>
          <a:solidFill>
            <a:srgbClr val="02687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6364551"/>
            <a:ext cx="12192000" cy="117452"/>
          </a:xfrm>
          <a:prstGeom prst="rect">
            <a:avLst/>
          </a:prstGeom>
          <a:solidFill>
            <a:srgbClr val="0892A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11198267" y="3791385"/>
            <a:ext cx="993733" cy="1808090"/>
            <a:chOff x="7868598" y="980127"/>
            <a:chExt cx="993733" cy="1808090"/>
          </a:xfrm>
        </p:grpSpPr>
        <p:sp>
          <p:nvSpPr>
            <p:cNvPr id="9" name="TextBox 8"/>
            <p:cNvSpPr txBox="1"/>
            <p:nvPr/>
          </p:nvSpPr>
          <p:spPr>
            <a:xfrm>
              <a:off x="7868599" y="980127"/>
              <a:ext cx="993732" cy="646331"/>
            </a:xfrm>
            <a:prstGeom prst="rect">
              <a:avLst/>
            </a:prstGeom>
            <a:noFill/>
          </p:spPr>
          <p:txBody>
            <a:bodyPr wrap="square" rtlCol="0">
              <a:spAutoFit/>
            </a:bodyPr>
            <a:lstStyle/>
            <a:p>
              <a:pPr algn="ctr"/>
              <a:r>
                <a:rPr lang="en-GB" b="1" dirty="0" smtClean="0">
                  <a:ln w="3175">
                    <a:solidFill>
                      <a:srgbClr val="A1DDE8"/>
                    </a:solidFill>
                  </a:ln>
                  <a:solidFill>
                    <a:srgbClr val="003F5F"/>
                  </a:solidFill>
                  <a:latin typeface="Segoe UI" panose="020B0502040204020203" pitchFamily="34" charset="0"/>
                  <a:ea typeface="Segoe UI" panose="020B0502040204020203" pitchFamily="34" charset="0"/>
                  <a:cs typeface="Segoe UI" panose="020B0502040204020203" pitchFamily="34" charset="0"/>
                </a:rPr>
                <a:t>Link to video</a:t>
              </a:r>
              <a:endParaRPr lang="en-GB" b="1" dirty="0">
                <a:ln w="3175">
                  <a:solidFill>
                    <a:srgbClr val="A1DDE8"/>
                  </a:solidFill>
                </a:ln>
                <a:solidFill>
                  <a:srgbClr val="003F5F"/>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0" name="Curved Connector 9"/>
            <p:cNvCxnSpPr>
              <a:stCxn id="9" idx="1"/>
              <a:endCxn id="11" idx="0"/>
            </p:cNvCxnSpPr>
            <p:nvPr/>
          </p:nvCxnSpPr>
          <p:spPr>
            <a:xfrm rot="10800000" flipH="1" flipV="1">
              <a:off x="7868598" y="1303292"/>
              <a:ext cx="390601" cy="1484925"/>
            </a:xfrm>
            <a:prstGeom prst="curvedConnector4">
              <a:avLst>
                <a:gd name="adj1" fmla="val -58525"/>
                <a:gd name="adj2" fmla="val 6081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665600" y="0"/>
            <a:ext cx="1526400" cy="2224800"/>
          </a:xfrm>
          <a:prstGeom prst="rect">
            <a:avLst/>
          </a:prstGeom>
        </p:spPr>
      </p:pic>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5952">
            <a:off x="10603313" y="5597519"/>
            <a:ext cx="1880220" cy="1057101"/>
          </a:xfrm>
          <a:prstGeom prst="rect">
            <a:avLst/>
          </a:prstGeom>
        </p:spPr>
      </p:pic>
      <p:sp>
        <p:nvSpPr>
          <p:cNvPr id="12" name="TextBox 11"/>
          <p:cNvSpPr txBox="1"/>
          <p:nvPr/>
        </p:nvSpPr>
        <p:spPr>
          <a:xfrm>
            <a:off x="15342" y="588067"/>
            <a:ext cx="10650258" cy="6017032"/>
          </a:xfrm>
          <a:prstGeom prst="rect">
            <a:avLst/>
          </a:prstGeom>
          <a:noFill/>
        </p:spPr>
        <p:txBody>
          <a:bodyPr wrap="square" rtlCol="0">
            <a:spAutoFit/>
          </a:bodyPr>
          <a:lstStyle/>
          <a:p>
            <a:pPr marL="285750" indent="-285750">
              <a:buFont typeface="Arial" panose="020B0604020202020204" pitchFamily="34" charset="0"/>
              <a:buChar char="•"/>
            </a:pPr>
            <a:r>
              <a:rPr lang="en-GB" sz="1750" dirty="0" smtClean="0">
                <a:latin typeface="Segoe UI Light" panose="020B0502040204020203" pitchFamily="34" charset="0"/>
              </a:rPr>
              <a:t>There is a </a:t>
            </a:r>
            <a:r>
              <a:rPr lang="en-GB" sz="1750" b="1" dirty="0" smtClean="0">
                <a:latin typeface="Segoe UI Light" panose="020B0502040204020203" pitchFamily="34" charset="0"/>
              </a:rPr>
              <a:t>graphic shot </a:t>
            </a:r>
            <a:r>
              <a:rPr lang="en-GB" sz="1750" dirty="0" smtClean="0">
                <a:latin typeface="Segoe UI Light" panose="020B0502040204020203" pitchFamily="34" charset="0"/>
              </a:rPr>
              <a:t>of the production company logo is animated in a way such that the colours slowly change to the </a:t>
            </a:r>
            <a:r>
              <a:rPr lang="en-GB" sz="1750" dirty="0" smtClean="0">
                <a:latin typeface="Segoe UI Light" panose="020B0502040204020203" pitchFamily="34" charset="0"/>
              </a:rPr>
              <a:t>thematic colours </a:t>
            </a:r>
            <a:r>
              <a:rPr lang="en-GB" sz="1750" dirty="0" smtClean="0">
                <a:latin typeface="Segoe UI Light" panose="020B0502040204020203" pitchFamily="34" charset="0"/>
              </a:rPr>
              <a:t>of the film which are a light blue which is often used to convey that the genre of the film is sci-fi and it is a colour often associated with technology and games.</a:t>
            </a:r>
          </a:p>
          <a:p>
            <a:pPr marL="285750" indent="-285750">
              <a:buFont typeface="Arial" panose="020B0604020202020204" pitchFamily="34" charset="0"/>
              <a:buChar char="•"/>
            </a:pPr>
            <a:r>
              <a:rPr lang="en-GB" sz="1750" dirty="0" smtClean="0">
                <a:latin typeface="Segoe UI Light" panose="020B0502040204020203" pitchFamily="34" charset="0"/>
              </a:rPr>
              <a:t>The </a:t>
            </a:r>
            <a:r>
              <a:rPr lang="en-GB" sz="1750" b="1" dirty="0" smtClean="0">
                <a:latin typeface="Segoe UI Light" panose="020B0502040204020203" pitchFamily="34" charset="0"/>
              </a:rPr>
              <a:t>non-diegetic </a:t>
            </a:r>
            <a:r>
              <a:rPr lang="en-GB" sz="1750" dirty="0" smtClean="0">
                <a:latin typeface="Segoe UI Light" panose="020B0502040204020203" pitchFamily="34" charset="0"/>
              </a:rPr>
              <a:t>music from the start slowly begins the build up to when there is going to be the destruction of the </a:t>
            </a:r>
            <a:r>
              <a:rPr lang="en-GB" sz="1750" b="1" dirty="0" smtClean="0">
                <a:latin typeface="Segoe UI Light" panose="020B0502040204020203" pitchFamily="34" charset="0"/>
              </a:rPr>
              <a:t>equilibrium</a:t>
            </a:r>
            <a:r>
              <a:rPr lang="en-GB" sz="1750" dirty="0" smtClean="0">
                <a:latin typeface="Segoe UI Light" panose="020B0502040204020203" pitchFamily="34" charset="0"/>
              </a:rPr>
              <a:t> shown in the trailer. This music is in the background of the narration which I think would be good to do in our film as it means the audience would get the feel for the film subconsciously through the music as well as through the narration.</a:t>
            </a:r>
          </a:p>
          <a:p>
            <a:pPr marL="285750" indent="-285750">
              <a:buFont typeface="Arial" panose="020B0604020202020204" pitchFamily="34" charset="0"/>
              <a:buChar char="•"/>
            </a:pPr>
            <a:r>
              <a:rPr lang="en-GB" sz="1750" dirty="0" smtClean="0">
                <a:latin typeface="Segoe UI Light" panose="020B0502040204020203" pitchFamily="34" charset="0"/>
              </a:rPr>
              <a:t>The </a:t>
            </a:r>
            <a:r>
              <a:rPr lang="en-GB" sz="1750" b="1" dirty="0" smtClean="0">
                <a:latin typeface="Segoe UI Light" panose="020B0502040204020203" pitchFamily="34" charset="0"/>
              </a:rPr>
              <a:t>costumes</a:t>
            </a:r>
            <a:r>
              <a:rPr lang="en-GB" sz="1750" dirty="0" smtClean="0">
                <a:latin typeface="Segoe UI Light" panose="020B0502040204020203" pitchFamily="34" charset="0"/>
              </a:rPr>
              <a:t> of the two characters shown, one a mentor and one a normal young protagonist, are contradictory with the mentor wearing formal suit and tie clothes whereas the younger protagonist has only the </a:t>
            </a:r>
            <a:r>
              <a:rPr lang="en-GB" sz="1750" b="1" dirty="0" smtClean="0">
                <a:latin typeface="Segoe UI Light" panose="020B0502040204020203" pitchFamily="34" charset="0"/>
              </a:rPr>
              <a:t>costume</a:t>
            </a:r>
            <a:r>
              <a:rPr lang="en-GB" sz="1750" dirty="0" smtClean="0">
                <a:latin typeface="Segoe UI Light" panose="020B0502040204020203" pitchFamily="34" charset="0"/>
              </a:rPr>
              <a:t> of a t-shirt this is a good way of expressing both the character’s personalities.</a:t>
            </a:r>
          </a:p>
          <a:p>
            <a:pPr marL="285750" indent="-285750">
              <a:buFont typeface="Arial" panose="020B0604020202020204" pitchFamily="34" charset="0"/>
              <a:buChar char="•"/>
            </a:pPr>
            <a:r>
              <a:rPr lang="en-GB" sz="1750" dirty="0">
                <a:latin typeface="Segoe UI Light" panose="020B0502040204020203" pitchFamily="34" charset="0"/>
              </a:rPr>
              <a:t>T</a:t>
            </a:r>
            <a:r>
              <a:rPr lang="en-GB" sz="1750" dirty="0" smtClean="0">
                <a:latin typeface="Segoe UI Light" panose="020B0502040204020203" pitchFamily="34" charset="0"/>
              </a:rPr>
              <a:t>he </a:t>
            </a:r>
            <a:r>
              <a:rPr lang="en-GB" sz="1750" b="1" dirty="0" smtClean="0">
                <a:latin typeface="Segoe UI Light" panose="020B0502040204020203" pitchFamily="34" charset="0"/>
              </a:rPr>
              <a:t>costumes</a:t>
            </a:r>
            <a:r>
              <a:rPr lang="en-GB" sz="1750" dirty="0" smtClean="0">
                <a:latin typeface="Segoe UI Light" panose="020B0502040204020203" pitchFamily="34" charset="0"/>
              </a:rPr>
              <a:t>, </a:t>
            </a:r>
            <a:r>
              <a:rPr lang="en-GB" sz="1750" b="1" dirty="0" smtClean="0">
                <a:latin typeface="Segoe UI Light" panose="020B0502040204020203" pitchFamily="34" charset="0"/>
              </a:rPr>
              <a:t>props</a:t>
            </a:r>
            <a:r>
              <a:rPr lang="en-GB" sz="1750" dirty="0" smtClean="0">
                <a:latin typeface="Segoe UI Light" panose="020B0502040204020203" pitchFamily="34" charset="0"/>
              </a:rPr>
              <a:t> and the </a:t>
            </a:r>
            <a:r>
              <a:rPr lang="en-GB" sz="1750" b="1" dirty="0" smtClean="0">
                <a:latin typeface="Segoe UI Light" panose="020B0502040204020203" pitchFamily="34" charset="0"/>
              </a:rPr>
              <a:t>location</a:t>
            </a:r>
            <a:r>
              <a:rPr lang="en-GB" sz="1750" dirty="0" smtClean="0">
                <a:latin typeface="Segoe UI Light" panose="020B0502040204020203" pitchFamily="34" charset="0"/>
              </a:rPr>
              <a:t> are filled with bright blue led lights, this is to portray the fact that the characters actually are in a video game. By using this ambitious </a:t>
            </a:r>
            <a:r>
              <a:rPr lang="en-GB" sz="1750" b="1" dirty="0" smtClean="0">
                <a:latin typeface="Segoe UI Light" panose="020B0502040204020203" pitchFamily="34" charset="0"/>
              </a:rPr>
              <a:t>lighting</a:t>
            </a:r>
            <a:r>
              <a:rPr lang="en-GB" sz="1750" dirty="0" smtClean="0">
                <a:latin typeface="Segoe UI Light" panose="020B0502040204020203" pitchFamily="34" charset="0"/>
              </a:rPr>
              <a:t> and effects it means that it is clear for the audience to differentiate between the video game universe and the normal universe.</a:t>
            </a:r>
          </a:p>
          <a:p>
            <a:pPr marL="285750" indent="-285750">
              <a:buFont typeface="Arial" panose="020B0604020202020204" pitchFamily="34" charset="0"/>
              <a:buChar char="•"/>
            </a:pPr>
            <a:r>
              <a:rPr lang="en-GB" sz="1750" dirty="0" smtClean="0">
                <a:latin typeface="Segoe UI Light" panose="020B0502040204020203" pitchFamily="34" charset="0"/>
              </a:rPr>
              <a:t>The antagonists are easily portrayed through the lights on their costume being orangey/red, I think most of this is done because the film is for a younger target audience so the film creators made it easy to differentiate the bad characters from the good.</a:t>
            </a:r>
          </a:p>
          <a:p>
            <a:pPr marL="285750" indent="-285750">
              <a:buFont typeface="Arial" panose="020B0604020202020204" pitchFamily="34" charset="0"/>
              <a:buChar char="•"/>
            </a:pPr>
            <a:r>
              <a:rPr lang="en-GB" sz="1750" dirty="0" smtClean="0">
                <a:latin typeface="Segoe UI Light" panose="020B0502040204020203" pitchFamily="34" charset="0"/>
              </a:rPr>
              <a:t>There is a </a:t>
            </a:r>
            <a:r>
              <a:rPr lang="en-GB" sz="1750" b="1" dirty="0" smtClean="0">
                <a:latin typeface="Segoe UI Light" panose="020B0502040204020203" pitchFamily="34" charset="0"/>
              </a:rPr>
              <a:t>cut from black </a:t>
            </a:r>
            <a:r>
              <a:rPr lang="en-GB" sz="1750" dirty="0" smtClean="0">
                <a:latin typeface="Segoe UI Light" panose="020B0502040204020203" pitchFamily="34" charset="0"/>
              </a:rPr>
              <a:t>that synchronises with a </a:t>
            </a:r>
            <a:r>
              <a:rPr lang="en-GB" sz="1750" b="1" dirty="0" smtClean="0">
                <a:latin typeface="Segoe UI Light" panose="020B0502040204020203" pitchFamily="34" charset="0"/>
              </a:rPr>
              <a:t>low pitched loud sound effect </a:t>
            </a:r>
            <a:r>
              <a:rPr lang="en-GB" sz="1750" dirty="0" smtClean="0">
                <a:latin typeface="Segoe UI Light" panose="020B0502040204020203" pitchFamily="34" charset="0"/>
              </a:rPr>
              <a:t>as it shows an extremely large object, this is to </a:t>
            </a:r>
            <a:r>
              <a:rPr lang="en-GB" sz="1750" b="1" dirty="0" smtClean="0">
                <a:latin typeface="Segoe UI Light" panose="020B0502040204020203" pitchFamily="34" charset="0"/>
              </a:rPr>
              <a:t>emphasise</a:t>
            </a:r>
            <a:r>
              <a:rPr lang="en-GB" sz="1750" dirty="0" smtClean="0">
                <a:latin typeface="Segoe UI Light" panose="020B0502040204020203" pitchFamily="34" charset="0"/>
              </a:rPr>
              <a:t> the size of it and how menacing it is, I could do something similar with our film when showing an object, person or location that needs emphasis.</a:t>
            </a:r>
          </a:p>
          <a:p>
            <a:pPr marL="285750" indent="-285750">
              <a:buFont typeface="Arial" panose="020B0604020202020204" pitchFamily="34" charset="0"/>
              <a:buChar char="•"/>
            </a:pPr>
            <a:r>
              <a:rPr lang="en-GB" sz="1750" dirty="0" smtClean="0">
                <a:latin typeface="Segoe UI Light" panose="020B0502040204020203" pitchFamily="34" charset="0"/>
              </a:rPr>
              <a:t>There is the </a:t>
            </a:r>
            <a:r>
              <a:rPr lang="en-GB" sz="1750" b="1" dirty="0" smtClean="0">
                <a:latin typeface="Segoe UI Light" panose="020B0502040204020203" pitchFamily="34" charset="0"/>
              </a:rPr>
              <a:t>location</a:t>
            </a:r>
            <a:r>
              <a:rPr lang="en-GB" sz="1750" dirty="0" smtClean="0">
                <a:latin typeface="Segoe UI Light" panose="020B0502040204020203" pitchFamily="34" charset="0"/>
              </a:rPr>
              <a:t> of the abandoned arcade that is used, this is a good location to use considering the genre and type of film that it is. </a:t>
            </a:r>
          </a:p>
          <a:p>
            <a:pPr marL="285750" indent="-285750">
              <a:buFont typeface="Arial" panose="020B0604020202020204" pitchFamily="34" charset="0"/>
              <a:buChar char="•"/>
            </a:pPr>
            <a:endParaRPr lang="en-GB" sz="1750" dirty="0" smtClean="0">
              <a:latin typeface="Segoe UI Light" panose="020B0502040204020203" pitchFamily="34" charset="0"/>
            </a:endParaRPr>
          </a:p>
        </p:txBody>
      </p:sp>
    </p:spTree>
    <p:extLst>
      <p:ext uri="{BB962C8B-B14F-4D97-AF65-F5344CB8AC3E}">
        <p14:creationId xmlns:p14="http://schemas.microsoft.com/office/powerpoint/2010/main" val="157428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1161" y="44245"/>
            <a:ext cx="5745707" cy="7727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chemeClr val="tx1">
                    <a:lumMod val="75000"/>
                    <a:lumOff val="25000"/>
                  </a:schemeClr>
                </a:solidFill>
              </a:rPr>
              <a:t>Transformers</a:t>
            </a:r>
            <a:endParaRPr lang="en-GB" dirty="0">
              <a:solidFill>
                <a:schemeClr val="tx1">
                  <a:lumMod val="75000"/>
                  <a:lumOff val="25000"/>
                </a:schemeClr>
              </a:solidFill>
            </a:endParaRPr>
          </a:p>
        </p:txBody>
      </p:sp>
      <p:sp>
        <p:nvSpPr>
          <p:cNvPr id="6" name="Rectangle 5"/>
          <p:cNvSpPr/>
          <p:nvPr/>
        </p:nvSpPr>
        <p:spPr>
          <a:xfrm>
            <a:off x="0" y="6434962"/>
            <a:ext cx="12192000" cy="447925"/>
          </a:xfrm>
          <a:prstGeom prst="rect">
            <a:avLst/>
          </a:prstGeom>
          <a:gradFill>
            <a:gsLst>
              <a:gs pos="0">
                <a:srgbClr val="493ECA"/>
              </a:gs>
              <a:gs pos="100000">
                <a:srgbClr val="CF352E"/>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1095029" y="3082680"/>
            <a:ext cx="993732" cy="646331"/>
          </a:xfrm>
          <a:prstGeom prst="rect">
            <a:avLst/>
          </a:prstGeom>
          <a:noFill/>
        </p:spPr>
        <p:txBody>
          <a:bodyPr wrap="square" rtlCol="0">
            <a:spAutoFit/>
          </a:bodyPr>
          <a:lstStyle/>
          <a:p>
            <a:pPr algn="ctr"/>
            <a:r>
              <a:rPr lang="en-GB" b="1" dirty="0" smtClean="0">
                <a:ln w="19050">
                  <a:noFill/>
                </a:ln>
                <a:solidFill>
                  <a:srgbClr val="677584"/>
                </a:solidFill>
                <a:latin typeface="Segoe UI" panose="020B0502040204020203" pitchFamily="34" charset="0"/>
                <a:ea typeface="Segoe UI" panose="020B0502040204020203" pitchFamily="34" charset="0"/>
                <a:cs typeface="Segoe UI" panose="020B0502040204020203" pitchFamily="34" charset="0"/>
              </a:rPr>
              <a:t>Link to video</a:t>
            </a:r>
            <a:endParaRPr lang="en-GB" b="1" dirty="0">
              <a:ln w="19050">
                <a:noFill/>
              </a:ln>
              <a:solidFill>
                <a:srgbClr val="677584"/>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1" name="Curved Connector 10"/>
          <p:cNvCxnSpPr>
            <a:stCxn id="10" idx="2"/>
            <a:endCxn id="8" idx="1"/>
          </p:cNvCxnSpPr>
          <p:nvPr/>
        </p:nvCxnSpPr>
        <p:spPr>
          <a:xfrm rot="5400000">
            <a:off x="10407172" y="4305672"/>
            <a:ext cx="1761384" cy="608063"/>
          </a:xfrm>
          <a:prstGeom prst="curvedConnector4">
            <a:avLst>
              <a:gd name="adj1" fmla="val 25477"/>
              <a:gd name="adj2" fmla="val 13759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Content Placeholder 2"/>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5600" y="0"/>
            <a:ext cx="1526400" cy="2224800"/>
          </a:xfrm>
        </p:spPr>
      </p:pic>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832" y="4626491"/>
            <a:ext cx="1481596" cy="1727808"/>
          </a:xfrm>
          <a:prstGeom prst="rect">
            <a:avLst/>
          </a:prstGeom>
        </p:spPr>
      </p:pic>
      <p:sp>
        <p:nvSpPr>
          <p:cNvPr id="24" name="Rectangle 23"/>
          <p:cNvSpPr>
            <a:spLocks/>
          </p:cNvSpPr>
          <p:nvPr/>
        </p:nvSpPr>
        <p:spPr>
          <a:xfrm>
            <a:off x="0" y="6316162"/>
            <a:ext cx="12192000" cy="118800"/>
          </a:xfrm>
          <a:prstGeom prst="rect">
            <a:avLst/>
          </a:prstGeom>
          <a:gradFill>
            <a:gsLst>
              <a:gs pos="0">
                <a:srgbClr val="493ECA">
                  <a:lumMod val="60000"/>
                  <a:lumOff val="40000"/>
                </a:srgbClr>
              </a:gs>
              <a:gs pos="100000">
                <a:srgbClr val="CF352E">
                  <a:lumMod val="60000"/>
                  <a:lumOff val="40000"/>
                </a:srgbClr>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5342" y="588067"/>
            <a:ext cx="10650258" cy="575542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Segoe UI Light" panose="020B0502040204020203" pitchFamily="34" charset="0"/>
              </a:rPr>
              <a:t>The trailer for the film starts with a </a:t>
            </a:r>
            <a:r>
              <a:rPr lang="en-GB" sz="1600" b="1" dirty="0" smtClean="0">
                <a:latin typeface="Segoe UI Light" panose="020B0502040204020203" pitchFamily="34" charset="0"/>
              </a:rPr>
              <a:t>dolly mid shot </a:t>
            </a:r>
            <a:r>
              <a:rPr lang="en-GB" sz="1600" dirty="0" smtClean="0">
                <a:latin typeface="Segoe UI Light" panose="020B0502040204020203" pitchFamily="34" charset="0"/>
              </a:rPr>
              <a:t>of, presumably the main character driving, this puts emphasis on the movement and of cars, it then </a:t>
            </a:r>
            <a:r>
              <a:rPr lang="en-GB" sz="1600" b="1" dirty="0" smtClean="0">
                <a:latin typeface="Segoe UI Light" panose="020B0502040204020203" pitchFamily="34" charset="0"/>
              </a:rPr>
              <a:t>transitions</a:t>
            </a:r>
            <a:r>
              <a:rPr lang="en-GB" sz="1600" dirty="0" smtClean="0">
                <a:latin typeface="Segoe UI Light" panose="020B0502040204020203" pitchFamily="34" charset="0"/>
              </a:rPr>
              <a:t> from this scene to the next one through using a fade to black then a fade from black, this indicates the change in </a:t>
            </a:r>
            <a:r>
              <a:rPr lang="en-GB" sz="1600" b="1" dirty="0" smtClean="0">
                <a:latin typeface="Segoe UI Light" panose="020B0502040204020203" pitchFamily="34" charset="0"/>
              </a:rPr>
              <a:t>location</a:t>
            </a:r>
            <a:r>
              <a:rPr lang="en-GB" sz="1600" dirty="0" smtClean="0">
                <a:latin typeface="Segoe UI Light" panose="020B0502040204020203" pitchFamily="34" charset="0"/>
              </a:rPr>
              <a:t>. The new location is a car sales place, this further indicates the film’s relation to cars.</a:t>
            </a:r>
          </a:p>
          <a:p>
            <a:pPr marL="285750" indent="-285750">
              <a:buFont typeface="Arial" panose="020B0604020202020204" pitchFamily="34" charset="0"/>
              <a:buChar char="•"/>
            </a:pPr>
            <a:r>
              <a:rPr lang="en-GB" sz="1600" dirty="0" smtClean="0">
                <a:latin typeface="Segoe UI Light" panose="020B0502040204020203" pitchFamily="34" charset="0"/>
              </a:rPr>
              <a:t>There is a </a:t>
            </a:r>
            <a:r>
              <a:rPr lang="en-GB" sz="1600" b="1" dirty="0" smtClean="0">
                <a:latin typeface="Segoe UI Light" panose="020B0502040204020203" pitchFamily="34" charset="0"/>
              </a:rPr>
              <a:t>close up </a:t>
            </a:r>
            <a:r>
              <a:rPr lang="en-GB" sz="1600" dirty="0" smtClean="0">
                <a:latin typeface="Segoe UI Light" panose="020B0502040204020203" pitchFamily="34" charset="0"/>
              </a:rPr>
              <a:t>of the radio in the car, during the </a:t>
            </a:r>
            <a:r>
              <a:rPr lang="en-GB" sz="1600" b="1" dirty="0" smtClean="0">
                <a:latin typeface="Segoe UI Light" panose="020B0502040204020203" pitchFamily="34" charset="0"/>
              </a:rPr>
              <a:t>close up </a:t>
            </a:r>
            <a:r>
              <a:rPr lang="en-GB" sz="1600" dirty="0" smtClean="0">
                <a:latin typeface="Segoe UI Light" panose="020B0502040204020203" pitchFamily="34" charset="0"/>
              </a:rPr>
              <a:t>there is the </a:t>
            </a:r>
            <a:r>
              <a:rPr lang="en-GB" sz="1600" b="1" dirty="0" smtClean="0">
                <a:latin typeface="Segoe UI Light" panose="020B0502040204020203" pitchFamily="34" charset="0"/>
              </a:rPr>
              <a:t>diegetic</a:t>
            </a:r>
            <a:r>
              <a:rPr lang="en-GB" sz="1600" dirty="0" smtClean="0">
                <a:latin typeface="Segoe UI Light" panose="020B0502040204020203" pitchFamily="34" charset="0"/>
              </a:rPr>
              <a:t> sound of a distorted radio noise, this is also </a:t>
            </a:r>
            <a:r>
              <a:rPr lang="en-GB" sz="1600" b="1" dirty="0" smtClean="0">
                <a:latin typeface="Segoe UI Light" panose="020B0502040204020203" pitchFamily="34" charset="0"/>
              </a:rPr>
              <a:t>synchronous</a:t>
            </a:r>
            <a:r>
              <a:rPr lang="en-GB" sz="1600" dirty="0" smtClean="0">
                <a:latin typeface="Segoe UI Light" panose="020B0502040204020203" pitchFamily="34" charset="0"/>
              </a:rPr>
              <a:t> with cuts to and from black in an extremely quick succession to cause the audience to know that there is something mysterious or something wrong with the car he has just entered.</a:t>
            </a:r>
          </a:p>
          <a:p>
            <a:pPr marL="285750" indent="-285750">
              <a:buFont typeface="Arial" panose="020B0604020202020204" pitchFamily="34" charset="0"/>
              <a:buChar char="•"/>
            </a:pPr>
            <a:r>
              <a:rPr lang="en-GB" sz="1600" dirty="0" smtClean="0">
                <a:latin typeface="Segoe UI Light" panose="020B0502040204020203" pitchFamily="34" charset="0"/>
              </a:rPr>
              <a:t>The size of the robot is emphasised by the </a:t>
            </a:r>
            <a:r>
              <a:rPr lang="en-GB" sz="1600" b="1" dirty="0" smtClean="0">
                <a:latin typeface="Segoe UI Light" panose="020B0502040204020203" pitchFamily="34" charset="0"/>
              </a:rPr>
              <a:t>pan</a:t>
            </a:r>
            <a:r>
              <a:rPr lang="en-GB" sz="1600" dirty="0" smtClean="0">
                <a:latin typeface="Segoe UI Light" panose="020B0502040204020203" pitchFamily="34" charset="0"/>
              </a:rPr>
              <a:t> upwards from the bottom of the robot to the top, this creates a </a:t>
            </a:r>
            <a:r>
              <a:rPr lang="en-GB" sz="1600" b="1" dirty="0" smtClean="0">
                <a:latin typeface="Segoe UI Light" panose="020B0502040204020203" pitchFamily="34" charset="0"/>
              </a:rPr>
              <a:t>low angle shot</a:t>
            </a:r>
            <a:r>
              <a:rPr lang="en-GB" sz="1600" dirty="0" smtClean="0">
                <a:latin typeface="Segoe UI Light" panose="020B0502040204020203" pitchFamily="34" charset="0"/>
              </a:rPr>
              <a:t> which allows for people to see the robot as superior and extremely tall.</a:t>
            </a:r>
          </a:p>
          <a:p>
            <a:pPr marL="285750" indent="-285750">
              <a:buFont typeface="Arial" panose="020B0604020202020204" pitchFamily="34" charset="0"/>
              <a:buChar char="•"/>
            </a:pPr>
            <a:r>
              <a:rPr lang="en-GB" sz="1600" dirty="0" smtClean="0">
                <a:latin typeface="Segoe UI Light" panose="020B0502040204020203" pitchFamily="34" charset="0"/>
              </a:rPr>
              <a:t>There is also a </a:t>
            </a:r>
            <a:r>
              <a:rPr lang="en-GB" sz="1600" b="1" dirty="0" smtClean="0">
                <a:latin typeface="Segoe UI Light" panose="020B0502040204020203" pitchFamily="34" charset="0"/>
              </a:rPr>
              <a:t>close up </a:t>
            </a:r>
            <a:r>
              <a:rPr lang="en-GB" sz="1600" dirty="0" smtClean="0">
                <a:latin typeface="Segoe UI Light" panose="020B0502040204020203" pitchFamily="34" charset="0"/>
              </a:rPr>
              <a:t>of a character’s face who is wearing a </a:t>
            </a:r>
            <a:r>
              <a:rPr lang="en-GB" sz="1600" b="1" dirty="0" smtClean="0">
                <a:latin typeface="Segoe UI Light" panose="020B0502040204020203" pitchFamily="34" charset="0"/>
              </a:rPr>
              <a:t>costume</a:t>
            </a:r>
            <a:r>
              <a:rPr lang="en-GB" sz="1600" dirty="0" smtClean="0">
                <a:latin typeface="Segoe UI Light" panose="020B0502040204020203" pitchFamily="34" charset="0"/>
              </a:rPr>
              <a:t> of a suit and tie, this conveys him as a professional smart character. The </a:t>
            </a:r>
            <a:r>
              <a:rPr lang="en-GB" sz="1600" b="1" dirty="0" smtClean="0">
                <a:latin typeface="Segoe UI Light" panose="020B0502040204020203" pitchFamily="34" charset="0"/>
              </a:rPr>
              <a:t>close up </a:t>
            </a:r>
            <a:r>
              <a:rPr lang="en-GB" sz="1600" dirty="0" smtClean="0">
                <a:latin typeface="Segoe UI Light" panose="020B0502040204020203" pitchFamily="34" charset="0"/>
              </a:rPr>
              <a:t>shows his emotion as amazed, this then cuts to a </a:t>
            </a:r>
            <a:r>
              <a:rPr lang="en-GB" sz="1600" b="1" dirty="0" smtClean="0">
                <a:latin typeface="Segoe UI Light" panose="020B0502040204020203" pitchFamily="34" charset="0"/>
              </a:rPr>
              <a:t>point of view shot </a:t>
            </a:r>
            <a:r>
              <a:rPr lang="en-GB" sz="1600" dirty="0" smtClean="0">
                <a:latin typeface="Segoe UI Light" panose="020B0502040204020203" pitchFamily="34" charset="0"/>
              </a:rPr>
              <a:t>from the </a:t>
            </a:r>
            <a:r>
              <a:rPr lang="en-GB" sz="1600" dirty="0" smtClean="0">
                <a:latin typeface="Segoe UI Light" panose="020B0502040204020203" pitchFamily="34" charset="0"/>
              </a:rPr>
              <a:t>character’s </a:t>
            </a:r>
            <a:r>
              <a:rPr lang="en-GB" sz="1600" dirty="0" smtClean="0">
                <a:latin typeface="Segoe UI Light" panose="020B0502040204020203" pitchFamily="34" charset="0"/>
              </a:rPr>
              <a:t>view, this then a similar shot to the one mentioned earlier as it is a </a:t>
            </a:r>
            <a:r>
              <a:rPr lang="en-GB" sz="1600" b="1" dirty="0" smtClean="0">
                <a:latin typeface="Segoe UI Light" panose="020B0502040204020203" pitchFamily="34" charset="0"/>
              </a:rPr>
              <a:t>low angle shot </a:t>
            </a:r>
            <a:r>
              <a:rPr lang="en-GB" sz="1600" dirty="0" smtClean="0">
                <a:latin typeface="Segoe UI Light" panose="020B0502040204020203" pitchFamily="34" charset="0"/>
              </a:rPr>
              <a:t>of the huge robot shown to make it look superior. </a:t>
            </a:r>
          </a:p>
          <a:p>
            <a:pPr marL="285750" indent="-285750">
              <a:buFont typeface="Arial" panose="020B0604020202020204" pitchFamily="34" charset="0"/>
              <a:buChar char="•"/>
            </a:pPr>
            <a:r>
              <a:rPr lang="en-GB" sz="1600" dirty="0" smtClean="0">
                <a:latin typeface="Segoe UI Light" panose="020B0502040204020203" pitchFamily="34" charset="0"/>
              </a:rPr>
              <a:t>The background music completely stops so that it can emphasise the diegetic dialogue which is a man shouting “we are under attack!”. Just after this, it transitions to </a:t>
            </a:r>
            <a:r>
              <a:rPr lang="en-GB" sz="1600" b="1" dirty="0" smtClean="0">
                <a:latin typeface="Segoe UI Light" panose="020B0502040204020203" pitchFamily="34" charset="0"/>
              </a:rPr>
              <a:t>fast paced cuts </a:t>
            </a:r>
            <a:r>
              <a:rPr lang="en-GB" sz="1600" dirty="0" smtClean="0">
                <a:latin typeface="Segoe UI Light" panose="020B0502040204020203" pitchFamily="34" charset="0"/>
              </a:rPr>
              <a:t>and absolute chaos caused by</a:t>
            </a:r>
            <a:r>
              <a:rPr lang="en-GB" sz="1600" b="1" dirty="0" smtClean="0">
                <a:latin typeface="Segoe UI Light" panose="020B0502040204020203" pitchFamily="34" charset="0"/>
              </a:rPr>
              <a:t> CGI </a:t>
            </a:r>
            <a:r>
              <a:rPr lang="en-GB" sz="1600" dirty="0" smtClean="0">
                <a:latin typeface="Segoe UI Light" panose="020B0502040204020203" pitchFamily="34" charset="0"/>
              </a:rPr>
              <a:t>and </a:t>
            </a:r>
            <a:r>
              <a:rPr lang="en-GB" sz="1600" b="1" dirty="0" smtClean="0">
                <a:latin typeface="Segoe UI Light" panose="020B0502040204020203" pitchFamily="34" charset="0"/>
              </a:rPr>
              <a:t>special effects. </a:t>
            </a:r>
            <a:r>
              <a:rPr lang="en-GB" sz="1600" dirty="0" smtClean="0">
                <a:latin typeface="Segoe UI Light" panose="020B0502040204020203" pitchFamily="34" charset="0"/>
              </a:rPr>
              <a:t>This would surprise the viewer as it is a complete change of tone as the music goes from absolute silence to extremely loud.</a:t>
            </a:r>
          </a:p>
          <a:p>
            <a:pPr marL="285750" indent="-285750">
              <a:buFont typeface="Arial" panose="020B0604020202020204" pitchFamily="34" charset="0"/>
              <a:buChar char="•"/>
            </a:pPr>
            <a:r>
              <a:rPr lang="en-GB" sz="1600" dirty="0" smtClean="0">
                <a:latin typeface="Segoe UI Light" panose="020B0502040204020203" pitchFamily="34" charset="0"/>
              </a:rPr>
              <a:t>The plot of the film is smartly described through a </a:t>
            </a:r>
            <a:r>
              <a:rPr lang="en-GB" sz="1600" b="1" dirty="0" smtClean="0">
                <a:latin typeface="Segoe UI Light" panose="020B0502040204020203" pitchFamily="34" charset="0"/>
              </a:rPr>
              <a:t>sound bridge </a:t>
            </a:r>
            <a:r>
              <a:rPr lang="en-GB" sz="1600" dirty="0" smtClean="0">
                <a:latin typeface="Segoe UI Light" panose="020B0502040204020203" pitchFamily="34" charset="0"/>
              </a:rPr>
              <a:t>of </a:t>
            </a:r>
            <a:r>
              <a:rPr lang="en-GB" sz="1600" b="1" dirty="0" smtClean="0">
                <a:latin typeface="Segoe UI Light" panose="020B0502040204020203" pitchFamily="34" charset="0"/>
              </a:rPr>
              <a:t>diegetic</a:t>
            </a:r>
            <a:r>
              <a:rPr lang="en-GB" sz="1600" dirty="0" smtClean="0">
                <a:latin typeface="Segoe UI Light" panose="020B0502040204020203" pitchFamily="34" charset="0"/>
              </a:rPr>
              <a:t> sound to </a:t>
            </a:r>
            <a:r>
              <a:rPr lang="en-GB" sz="1600" b="1" dirty="0" smtClean="0">
                <a:latin typeface="Segoe UI Light" panose="020B0502040204020203" pitchFamily="34" charset="0"/>
              </a:rPr>
              <a:t>non-diegetic</a:t>
            </a:r>
            <a:r>
              <a:rPr lang="en-GB" sz="1600" dirty="0" smtClean="0">
                <a:latin typeface="Segoe UI Light" panose="020B0502040204020203" pitchFamily="34" charset="0"/>
              </a:rPr>
              <a:t> sound of a man doing a speech describing what is happening.</a:t>
            </a:r>
          </a:p>
          <a:p>
            <a:pPr marL="285750" indent="-285750">
              <a:buFont typeface="Arial" panose="020B0604020202020204" pitchFamily="34" charset="0"/>
              <a:buChar char="•"/>
            </a:pPr>
            <a:r>
              <a:rPr lang="en-GB" sz="1600" dirty="0" smtClean="0">
                <a:latin typeface="Segoe UI Light" panose="020B0502040204020203" pitchFamily="34" charset="0"/>
              </a:rPr>
              <a:t>There is the </a:t>
            </a:r>
            <a:r>
              <a:rPr lang="en-GB" sz="1600" b="1" dirty="0" smtClean="0">
                <a:latin typeface="Segoe UI Light" panose="020B0502040204020203" pitchFamily="34" charset="0"/>
              </a:rPr>
              <a:t>non-diegetic</a:t>
            </a:r>
            <a:r>
              <a:rPr lang="en-GB" sz="1600" dirty="0" smtClean="0">
                <a:latin typeface="Segoe UI Light" panose="020B0502040204020203" pitchFamily="34" charset="0"/>
              </a:rPr>
              <a:t> voiceover of  a man saying “They could be anywhere” this is followed by various ambitious </a:t>
            </a:r>
            <a:r>
              <a:rPr lang="en-GB" sz="1600" b="1" dirty="0" smtClean="0">
                <a:latin typeface="Segoe UI Light" panose="020B0502040204020203" pitchFamily="34" charset="0"/>
              </a:rPr>
              <a:t>locations</a:t>
            </a:r>
            <a:r>
              <a:rPr lang="en-GB" sz="1600" dirty="0" smtClean="0">
                <a:latin typeface="Segoe UI Light" panose="020B0502040204020203" pitchFamily="34" charset="0"/>
              </a:rPr>
              <a:t> such as a dessert.</a:t>
            </a:r>
          </a:p>
          <a:p>
            <a:pPr marL="285750" indent="-285750">
              <a:buFont typeface="Arial" panose="020B0604020202020204" pitchFamily="34" charset="0"/>
              <a:buChar char="•"/>
            </a:pPr>
            <a:r>
              <a:rPr lang="en-GB" sz="1600" dirty="0" smtClean="0">
                <a:latin typeface="Segoe UI Light" panose="020B0502040204020203" pitchFamily="34" charset="0"/>
              </a:rPr>
              <a:t>There is </a:t>
            </a:r>
            <a:r>
              <a:rPr lang="en-GB" sz="1600" b="1" dirty="0" smtClean="0">
                <a:latin typeface="Segoe UI Light" panose="020B0502040204020203" pitchFamily="34" charset="0"/>
              </a:rPr>
              <a:t>low key lighting </a:t>
            </a:r>
            <a:r>
              <a:rPr lang="en-GB" sz="1600" dirty="0" smtClean="0">
                <a:latin typeface="Segoe UI Light" panose="020B0502040204020203" pitchFamily="34" charset="0"/>
              </a:rPr>
              <a:t>which has connotations of evil and negativity and when the robot turns up it is covered in bright lighting which has angelic and positive connotations, this represent how it has come to help rather than making things worse.</a:t>
            </a:r>
            <a:endParaRPr lang="en-GB" sz="1600" b="1" dirty="0" smtClean="0">
              <a:latin typeface="Segoe UI Light" panose="020B0502040204020203" pitchFamily="34" charset="0"/>
            </a:endParaRPr>
          </a:p>
        </p:txBody>
      </p:sp>
    </p:spTree>
    <p:extLst>
      <p:ext uri="{BB962C8B-B14F-4D97-AF65-F5344CB8AC3E}">
        <p14:creationId xmlns:p14="http://schemas.microsoft.com/office/powerpoint/2010/main" val="84953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7698658" cy="7727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chemeClr val="tx1">
                    <a:lumMod val="75000"/>
                    <a:lumOff val="25000"/>
                  </a:schemeClr>
                </a:solidFill>
              </a:rPr>
              <a:t>Pirates of the Caribbean</a:t>
            </a:r>
            <a:endParaRPr lang="en-GB" dirty="0">
              <a:solidFill>
                <a:schemeClr val="tx1">
                  <a:lumMod val="75000"/>
                  <a:lumOff val="25000"/>
                </a:schemeClr>
              </a:solidFill>
            </a:endParaRPr>
          </a:p>
        </p:txBody>
      </p:sp>
      <p:sp>
        <p:nvSpPr>
          <p:cNvPr id="6" name="Rectangle 5"/>
          <p:cNvSpPr/>
          <p:nvPr/>
        </p:nvSpPr>
        <p:spPr>
          <a:xfrm>
            <a:off x="0" y="6434962"/>
            <a:ext cx="12192000" cy="447925"/>
          </a:xfrm>
          <a:prstGeom prst="rect">
            <a:avLst/>
          </a:prstGeom>
          <a:solidFill>
            <a:srgbClr val="02020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6376236"/>
            <a:ext cx="12192000" cy="117452"/>
          </a:xfrm>
          <a:prstGeom prst="rect">
            <a:avLst/>
          </a:prstGeom>
          <a:solidFill>
            <a:srgbClr val="1D070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0842392" y="3248061"/>
            <a:ext cx="993732" cy="646331"/>
          </a:xfrm>
          <a:prstGeom prst="rect">
            <a:avLst/>
          </a:prstGeom>
          <a:solidFill>
            <a:srgbClr val="9A2214"/>
          </a:solidFill>
        </p:spPr>
        <p:txBody>
          <a:bodyPr wrap="square" rtlCol="0">
            <a:spAutoFit/>
          </a:bodyPr>
          <a:lstStyle/>
          <a:p>
            <a:pPr algn="ctr"/>
            <a:r>
              <a:rPr lang="en-GB" b="1" dirty="0" smtClean="0">
                <a:ln w="19050">
                  <a:noFill/>
                </a:ln>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Link to video</a:t>
            </a:r>
            <a:endParaRPr lang="en-GB" b="1" dirty="0">
              <a:ln w="19050">
                <a:noFill/>
              </a:ln>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9" name="Curved Connector 8"/>
          <p:cNvCxnSpPr>
            <a:stCxn id="8" idx="2"/>
            <a:endCxn id="11" idx="0"/>
          </p:cNvCxnSpPr>
          <p:nvPr/>
        </p:nvCxnSpPr>
        <p:spPr>
          <a:xfrm rot="5400000">
            <a:off x="10817974" y="4415676"/>
            <a:ext cx="1042568" cy="12700"/>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665600" y="0"/>
            <a:ext cx="1526400" cy="2224800"/>
          </a:xfrm>
          <a:prstGeom prst="rect">
            <a:avLst/>
          </a:prstGeom>
        </p:spPr>
      </p:pic>
      <p:pic>
        <p:nvPicPr>
          <p:cNvPr id="11" name="Content Placeholder 10">
            <a:hlinkClick r:id="rId3"/>
          </p:cNvPr>
          <p:cNvPicPr>
            <a:picLocks noGrp="1" noChangeAspect="1"/>
          </p:cNvPicPr>
          <p:nvPr>
            <p:ph idx="1"/>
          </p:nvPr>
        </p:nvPicPr>
        <p:blipFill rotWithShape="1">
          <a:blip r:embed="rId4" cstate="print">
            <a:extLst>
              <a:ext uri="{BEBA8EAE-BF5A-486C-A8C5-ECC9F3942E4B}">
                <a14:imgProps xmlns:a14="http://schemas.microsoft.com/office/drawing/2010/main">
                  <a14:imgLayer r:embed="rId5">
                    <a14:imgEffect>
                      <a14:backgroundRemoval t="10602" b="77555" l="8820" r="89824"/>
                    </a14:imgEffect>
                  </a14:imgLayer>
                </a14:imgProps>
              </a:ext>
              <a:ext uri="{28A0092B-C50C-407E-A947-70E740481C1C}">
                <a14:useLocalDpi xmlns:a14="http://schemas.microsoft.com/office/drawing/2010/main" val="0"/>
              </a:ext>
            </a:extLst>
          </a:blip>
          <a:srcRect t="20212" b="24626"/>
          <a:stretch/>
        </p:blipFill>
        <p:spPr>
          <a:xfrm>
            <a:off x="10486516" y="4936960"/>
            <a:ext cx="1705484" cy="1337391"/>
          </a:xfrm>
        </p:spPr>
      </p:pic>
      <p:sp>
        <p:nvSpPr>
          <p:cNvPr id="15" name="TextBox 14"/>
          <p:cNvSpPr txBox="1"/>
          <p:nvPr/>
        </p:nvSpPr>
        <p:spPr>
          <a:xfrm>
            <a:off x="15342" y="622174"/>
            <a:ext cx="10650258" cy="5644622"/>
          </a:xfrm>
          <a:prstGeom prst="rect">
            <a:avLst/>
          </a:prstGeom>
          <a:noFill/>
        </p:spPr>
        <p:txBody>
          <a:bodyPr wrap="square" rtlCol="0">
            <a:spAutoFit/>
          </a:bodyPr>
          <a:lstStyle/>
          <a:p>
            <a:pPr marL="285750" indent="-285750">
              <a:buFont typeface="Arial" panose="020B0604020202020204" pitchFamily="34" charset="0"/>
              <a:buChar char="•"/>
            </a:pPr>
            <a:r>
              <a:rPr lang="en-GB" sz="1640" dirty="0" smtClean="0">
                <a:latin typeface="Segoe UI Light" panose="020B0502040204020203" pitchFamily="34" charset="0"/>
              </a:rPr>
              <a:t>The trailer begins with an </a:t>
            </a:r>
            <a:r>
              <a:rPr lang="en-GB" sz="1640" b="1" dirty="0" smtClean="0">
                <a:latin typeface="Segoe UI Light" panose="020B0502040204020203" pitchFamily="34" charset="0"/>
              </a:rPr>
              <a:t>extreme long shot </a:t>
            </a:r>
            <a:r>
              <a:rPr lang="en-GB" sz="1640" dirty="0" smtClean="0">
                <a:latin typeface="Segoe UI Light" panose="020B0502040204020203" pitchFamily="34" charset="0"/>
              </a:rPr>
              <a:t>of the pirate ship to instantly tell the audience that the film is going to be a pirate themed, action adventure </a:t>
            </a:r>
            <a:r>
              <a:rPr lang="en-GB" sz="1640" b="1" dirty="0" smtClean="0">
                <a:latin typeface="Segoe UI Light" panose="020B0502040204020203" pitchFamily="34" charset="0"/>
              </a:rPr>
              <a:t>genre</a:t>
            </a:r>
            <a:r>
              <a:rPr lang="en-GB" sz="1640" dirty="0" smtClean="0">
                <a:latin typeface="Segoe UI Light" panose="020B0502040204020203" pitchFamily="34" charset="0"/>
              </a:rPr>
              <a:t> film. This one shot then </a:t>
            </a:r>
            <a:r>
              <a:rPr lang="en-GB" sz="1640" b="1" dirty="0" smtClean="0">
                <a:latin typeface="Segoe UI Light" panose="020B0502040204020203" pitchFamily="34" charset="0"/>
              </a:rPr>
              <a:t>transitions</a:t>
            </a:r>
            <a:r>
              <a:rPr lang="en-GB" sz="1640" dirty="0" smtClean="0">
                <a:latin typeface="Segoe UI Light" panose="020B0502040204020203" pitchFamily="34" charset="0"/>
              </a:rPr>
              <a:t> to the production company logos by fading to black, as they finish it also fades back from black to give the sense that the logos are not part of the film.</a:t>
            </a:r>
          </a:p>
          <a:p>
            <a:pPr marL="285750" indent="-285750">
              <a:buFont typeface="Arial" panose="020B0604020202020204" pitchFamily="34" charset="0"/>
              <a:buChar char="•"/>
            </a:pPr>
            <a:r>
              <a:rPr lang="en-GB" sz="1640" dirty="0" smtClean="0">
                <a:latin typeface="Segoe UI Light" panose="020B0502040204020203" pitchFamily="34" charset="0"/>
              </a:rPr>
              <a:t>The </a:t>
            </a:r>
            <a:r>
              <a:rPr lang="en-GB" sz="1640" b="1" dirty="0" smtClean="0">
                <a:latin typeface="Segoe UI Light" panose="020B0502040204020203" pitchFamily="34" charset="0"/>
              </a:rPr>
              <a:t>costume</a:t>
            </a:r>
            <a:r>
              <a:rPr lang="en-GB" sz="1640" dirty="0" smtClean="0">
                <a:latin typeface="Segoe UI Light" panose="020B0502040204020203" pitchFamily="34" charset="0"/>
              </a:rPr>
              <a:t> of each character is creased dirty clothing to emphasise the poor conditions, this is also done through the low key lighting shown in the same scene. </a:t>
            </a:r>
          </a:p>
          <a:p>
            <a:pPr marL="285750" indent="-285750">
              <a:buFont typeface="Arial" panose="020B0604020202020204" pitchFamily="34" charset="0"/>
              <a:buChar char="•"/>
            </a:pPr>
            <a:r>
              <a:rPr lang="en-GB" sz="1640" dirty="0" smtClean="0">
                <a:latin typeface="Segoe UI Light" panose="020B0502040204020203" pitchFamily="34" charset="0"/>
              </a:rPr>
              <a:t>There are </a:t>
            </a:r>
            <a:r>
              <a:rPr lang="en-GB" sz="1640" b="1" dirty="0" smtClean="0">
                <a:latin typeface="Segoe UI Light" panose="020B0502040204020203" pitchFamily="34" charset="0"/>
              </a:rPr>
              <a:t>fast paced cuts </a:t>
            </a:r>
            <a:r>
              <a:rPr lang="en-GB" sz="1640" dirty="0" smtClean="0">
                <a:latin typeface="Segoe UI Light" panose="020B0502040204020203" pitchFamily="34" charset="0"/>
              </a:rPr>
              <a:t>of people shooting guns during the first part of the film, this is to add mystery as to what is happening in those scenes raising questions like, who were they shooting at? Why were they shooting at them? It is also a way of telling the audience that there is going to be action involving the props of guns and various weapons.</a:t>
            </a:r>
          </a:p>
          <a:p>
            <a:pPr marL="285750" indent="-285750">
              <a:buFont typeface="Arial" panose="020B0604020202020204" pitchFamily="34" charset="0"/>
              <a:buChar char="•"/>
            </a:pPr>
            <a:r>
              <a:rPr lang="en-GB" sz="1640" dirty="0" smtClean="0">
                <a:latin typeface="Segoe UI Light" panose="020B0502040204020203" pitchFamily="34" charset="0"/>
              </a:rPr>
              <a:t>There is </a:t>
            </a:r>
            <a:r>
              <a:rPr lang="en-GB" sz="1640" b="1" dirty="0" smtClean="0">
                <a:latin typeface="Segoe UI Light" panose="020B0502040204020203" pitchFamily="34" charset="0"/>
              </a:rPr>
              <a:t>CGI</a:t>
            </a:r>
            <a:r>
              <a:rPr lang="en-GB" sz="1640" dirty="0" smtClean="0">
                <a:latin typeface="Segoe UI Light" panose="020B0502040204020203" pitchFamily="34" charset="0"/>
              </a:rPr>
              <a:t> on almost every antagonist’s face. This is to show how they are different to the normal protagonists and to viewers they would be seen as horrible and repulsive. Also it could be seen as giving the antagonist a disability which is often done in films for example: </a:t>
            </a:r>
            <a:r>
              <a:rPr lang="en-GB" sz="1640" dirty="0" smtClean="0">
                <a:latin typeface="Segoe UI Light" panose="020B0502040204020203" pitchFamily="34" charset="0"/>
              </a:rPr>
              <a:t>Captain </a:t>
            </a:r>
            <a:r>
              <a:rPr lang="en-GB" sz="1640" dirty="0">
                <a:latin typeface="Segoe UI Light" panose="020B0502040204020203" pitchFamily="34" charset="0"/>
              </a:rPr>
              <a:t>H</a:t>
            </a:r>
            <a:r>
              <a:rPr lang="en-GB" sz="1640" dirty="0" smtClean="0">
                <a:latin typeface="Segoe UI Light" panose="020B0502040204020203" pitchFamily="34" charset="0"/>
              </a:rPr>
              <a:t>ook </a:t>
            </a:r>
            <a:r>
              <a:rPr lang="en-GB" sz="1640" dirty="0" smtClean="0">
                <a:latin typeface="Segoe UI Light" panose="020B0502040204020203" pitchFamily="34" charset="0"/>
              </a:rPr>
              <a:t>in </a:t>
            </a:r>
            <a:r>
              <a:rPr lang="en-GB" sz="1640" smtClean="0">
                <a:latin typeface="Segoe UI Light" panose="020B0502040204020203" pitchFamily="34" charset="0"/>
              </a:rPr>
              <a:t>Peter Pan</a:t>
            </a:r>
            <a:r>
              <a:rPr lang="en-GB" sz="1640" dirty="0" smtClean="0">
                <a:latin typeface="Segoe UI Light" panose="020B0502040204020203" pitchFamily="34" charset="0"/>
              </a:rPr>
              <a:t>, this is a disability for him however it also acts as a totem and something that he is defined by. A similar thing can be said about the antagonists in this where they have deformities on them but it also defines them.</a:t>
            </a:r>
          </a:p>
          <a:p>
            <a:pPr marL="285750" indent="-285750">
              <a:buFont typeface="Arial" panose="020B0604020202020204" pitchFamily="34" charset="0"/>
              <a:buChar char="•"/>
            </a:pPr>
            <a:r>
              <a:rPr lang="en-GB" sz="1640" dirty="0" smtClean="0">
                <a:latin typeface="Segoe UI Light" panose="020B0502040204020203" pitchFamily="34" charset="0"/>
              </a:rPr>
              <a:t>From certain </a:t>
            </a:r>
            <a:r>
              <a:rPr lang="en-GB" sz="1640" b="1" dirty="0" smtClean="0">
                <a:latin typeface="Segoe UI Light" panose="020B0502040204020203" pitchFamily="34" charset="0"/>
              </a:rPr>
              <a:t>diegetic</a:t>
            </a:r>
            <a:r>
              <a:rPr lang="en-GB" sz="1640" dirty="0" smtClean="0">
                <a:latin typeface="Segoe UI Light" panose="020B0502040204020203" pitchFamily="34" charset="0"/>
              </a:rPr>
              <a:t> </a:t>
            </a:r>
            <a:r>
              <a:rPr lang="en-GB" sz="1640" b="1" dirty="0" smtClean="0">
                <a:latin typeface="Segoe UI Light" panose="020B0502040204020203" pitchFamily="34" charset="0"/>
              </a:rPr>
              <a:t>dialogue</a:t>
            </a:r>
            <a:r>
              <a:rPr lang="en-GB" sz="1640" dirty="0" smtClean="0">
                <a:latin typeface="Segoe UI Light" panose="020B0502040204020203" pitchFamily="34" charset="0"/>
              </a:rPr>
              <a:t> in the film you are able to tell that it is partly of the comedy genre, the background music gets quieter as the dialogue begins to emphasise the comedic line said.</a:t>
            </a:r>
          </a:p>
          <a:p>
            <a:pPr marL="285750" indent="-285750">
              <a:buFont typeface="Arial" panose="020B0604020202020204" pitchFamily="34" charset="0"/>
              <a:buChar char="•"/>
            </a:pPr>
            <a:r>
              <a:rPr lang="en-GB" sz="1640" dirty="0" smtClean="0">
                <a:latin typeface="Segoe UI Light" panose="020B0502040204020203" pitchFamily="34" charset="0"/>
              </a:rPr>
              <a:t>The </a:t>
            </a:r>
            <a:r>
              <a:rPr lang="en-GB" sz="1640" b="1" dirty="0" smtClean="0">
                <a:latin typeface="Segoe UI Light" panose="020B0502040204020203" pitchFamily="34" charset="0"/>
              </a:rPr>
              <a:t>graphic shot </a:t>
            </a:r>
            <a:r>
              <a:rPr lang="en-GB" sz="1640" dirty="0" smtClean="0">
                <a:latin typeface="Segoe UI Light" panose="020B0502040204020203" pitchFamily="34" charset="0"/>
              </a:rPr>
              <a:t>of the </a:t>
            </a:r>
            <a:r>
              <a:rPr lang="en-GB" sz="1640" b="1" dirty="0" smtClean="0">
                <a:latin typeface="Segoe UI Light" panose="020B0502040204020203" pitchFamily="34" charset="0"/>
              </a:rPr>
              <a:t>titles</a:t>
            </a:r>
            <a:r>
              <a:rPr lang="en-GB" sz="1640" dirty="0" smtClean="0">
                <a:latin typeface="Segoe UI Light" panose="020B0502040204020203" pitchFamily="34" charset="0"/>
              </a:rPr>
              <a:t> between each shot say things like ‘Walt Disney Productions presents’, I will do something similar within my film as it is common in most trailers. Also it is in yellow writing with a red background as this is a similar style to the main title however not exactly the same, I will also do a similar thing with my film trailer.</a:t>
            </a:r>
          </a:p>
          <a:p>
            <a:pPr marL="285750" indent="-285750">
              <a:buFont typeface="Arial" panose="020B0604020202020204" pitchFamily="34" charset="0"/>
              <a:buChar char="•"/>
            </a:pPr>
            <a:r>
              <a:rPr lang="en-GB" sz="1640" dirty="0" smtClean="0">
                <a:latin typeface="Segoe UI Light" panose="020B0502040204020203" pitchFamily="34" charset="0"/>
              </a:rPr>
              <a:t>As the trailer nears the end the </a:t>
            </a:r>
            <a:r>
              <a:rPr lang="en-GB" sz="1640" b="1" dirty="0" smtClean="0">
                <a:latin typeface="Segoe UI Light" panose="020B0502040204020203" pitchFamily="34" charset="0"/>
              </a:rPr>
              <a:t>non diegetic </a:t>
            </a:r>
            <a:r>
              <a:rPr lang="en-GB" sz="1640" dirty="0" smtClean="0">
                <a:latin typeface="Segoe UI Light" panose="020B0502040204020203" pitchFamily="34" charset="0"/>
              </a:rPr>
              <a:t>choir gets louder and higher pitch to add tension and cause the audience to believe that something is going to be revealed at the end of the trailer.</a:t>
            </a:r>
          </a:p>
          <a:p>
            <a:pPr marL="285750" indent="-285750">
              <a:buFont typeface="Arial" panose="020B0604020202020204" pitchFamily="34" charset="0"/>
              <a:buChar char="•"/>
            </a:pPr>
            <a:r>
              <a:rPr lang="en-GB" sz="1640" dirty="0" smtClean="0">
                <a:latin typeface="Segoe UI Light" panose="020B0502040204020203" pitchFamily="34" charset="0"/>
              </a:rPr>
              <a:t>It then ends with a graphic shot of various names of the cast members, then finishes with the link to the website as well as the various social media on the last page.</a:t>
            </a:r>
          </a:p>
        </p:txBody>
      </p:sp>
    </p:spTree>
    <p:extLst>
      <p:ext uri="{BB962C8B-B14F-4D97-AF65-F5344CB8AC3E}">
        <p14:creationId xmlns:p14="http://schemas.microsoft.com/office/powerpoint/2010/main" val="3508152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2020</Words>
  <Application>Microsoft Office PowerPoint</Application>
  <PresentationFormat>Widescreen</PresentationFormat>
  <Paragraphs>49</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Microsoft JhengHei</vt:lpstr>
      <vt:lpstr>Microsoft JhengHei UI</vt:lpstr>
      <vt:lpstr>Arial</vt:lpstr>
      <vt:lpstr>Calibri</vt:lpstr>
      <vt:lpstr>Calibri Light</vt:lpstr>
      <vt:lpstr>Eras Light ITC</vt:lpstr>
      <vt:lpstr>Segoe UI</vt:lpstr>
      <vt:lpstr>Segoe UI Light</vt:lpstr>
      <vt:lpstr>Office Theme</vt:lpstr>
      <vt:lpstr>16-20 Film trailers</vt:lpstr>
      <vt:lpstr>PowerPoint Presentation</vt:lpstr>
      <vt:lpstr>Drive</vt:lpstr>
      <vt:lpstr>PowerPoint Presentation</vt:lpstr>
      <vt:lpstr>PowerPoint Presentation</vt:lpstr>
      <vt:lpstr>PowerPoint Presentation</vt:lpstr>
    </vt:vector>
  </TitlesOfParts>
  <Company>Beauchamps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11-16 Film trailers</dc:title>
  <dc:creator>Nutt George</dc:creator>
  <cp:lastModifiedBy>Nutt George</cp:lastModifiedBy>
  <cp:revision>60</cp:revision>
  <cp:lastPrinted>2016-10-19T12:52:29Z</cp:lastPrinted>
  <dcterms:created xsi:type="dcterms:W3CDTF">2016-07-13T11:38:56Z</dcterms:created>
  <dcterms:modified xsi:type="dcterms:W3CDTF">2016-11-01T09:17:59Z</dcterms:modified>
</cp:coreProperties>
</file>